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40"/>
  </p:notesMasterIdLst>
  <p:handoutMasterIdLst>
    <p:handoutMasterId r:id="rId41"/>
  </p:handoutMasterIdLst>
  <p:sldIdLst>
    <p:sldId id="256" r:id="rId3"/>
    <p:sldId id="258" r:id="rId4"/>
    <p:sldId id="259" r:id="rId5"/>
    <p:sldId id="260" r:id="rId6"/>
    <p:sldId id="261" r:id="rId7"/>
    <p:sldId id="263" r:id="rId8"/>
    <p:sldId id="264" r:id="rId9"/>
    <p:sldId id="265" r:id="rId10"/>
    <p:sldId id="299" r:id="rId11"/>
    <p:sldId id="300" r:id="rId12"/>
    <p:sldId id="267" r:id="rId13"/>
    <p:sldId id="301" r:id="rId14"/>
    <p:sldId id="302" r:id="rId15"/>
    <p:sldId id="303" r:id="rId16"/>
    <p:sldId id="304" r:id="rId17"/>
    <p:sldId id="271" r:id="rId18"/>
    <p:sldId id="310" r:id="rId19"/>
    <p:sldId id="312" r:id="rId20"/>
    <p:sldId id="311" r:id="rId21"/>
    <p:sldId id="307" r:id="rId22"/>
    <p:sldId id="272" r:id="rId23"/>
    <p:sldId id="273" r:id="rId24"/>
    <p:sldId id="309" r:id="rId25"/>
    <p:sldId id="274" r:id="rId26"/>
    <p:sldId id="279" r:id="rId27"/>
    <p:sldId id="280" r:id="rId28"/>
    <p:sldId id="305" r:id="rId29"/>
    <p:sldId id="283" r:id="rId30"/>
    <p:sldId id="284" r:id="rId31"/>
    <p:sldId id="306" r:id="rId32"/>
    <p:sldId id="298" r:id="rId33"/>
    <p:sldId id="286" r:id="rId34"/>
    <p:sldId id="287" r:id="rId35"/>
    <p:sldId id="289" r:id="rId36"/>
    <p:sldId id="291" r:id="rId37"/>
    <p:sldId id="294" r:id="rId38"/>
    <p:sldId id="295" r:id="rId39"/>
  </p:sldIdLst>
  <p:sldSz cx="12188825" cy="6858000"/>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A91"/>
    <a:srgbClr val="0000FF"/>
    <a:srgbClr val="619428"/>
    <a:srgbClr val="C432AF"/>
    <a:srgbClr val="66CCFF"/>
    <a:srgbClr val="CC99FF"/>
    <a:srgbClr val="0066FF"/>
    <a:srgbClr val="9933FF"/>
    <a:srgbClr val="3366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7" autoAdjust="0"/>
    <p:restoredTop sz="94660" autoAdjust="0"/>
  </p:normalViewPr>
  <p:slideViewPr>
    <p:cSldViewPr>
      <p:cViewPr varScale="1">
        <p:scale>
          <a:sx n="84" d="100"/>
          <a:sy n="84" d="100"/>
        </p:scale>
        <p:origin x="588" y="12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1659ACC-BB8B-40BD-9C3D-7515A99833BA}" type="datetimeFigureOut">
              <a:rPr lang="en-US"/>
              <a:pPr/>
              <a:t>8/26/2024</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02B09C-4EB4-4858-8C5D-928515EB5FA1}" type="slidenum">
              <a:rPr/>
              <a:p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AB3F5D-6129-4745-AD27-E1F8E3F0C4BE}" type="datetimeFigureOut">
              <a:rPr lang="en-US"/>
              <a:pPr/>
              <a:t>8/26/2024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640D2E-0C1A-4418-8763-9BB732EB1D20}" type="slidenum">
              <a:rPr/>
              <a:p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1</a:t>
            </a:fld>
            <a:endParaRPr lang="en-US"/>
          </a:p>
        </p:txBody>
      </p:sp>
    </p:spTree>
    <p:extLst>
      <p:ext uri="{BB962C8B-B14F-4D97-AF65-F5344CB8AC3E}">
        <p14:creationId xmlns:p14="http://schemas.microsoft.com/office/powerpoint/2010/main" val="234349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3998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93531-1138-4F66-8411-03A9E51DC0D8}" type="slidenum">
              <a:rPr lang="en-US" smtClean="0">
                <a:latin typeface="Times New Roman" pitchFamily="18" charset="0"/>
                <a:cs typeface="Arial" charset="0"/>
              </a:rPr>
              <a:pPr fontAlgn="base">
                <a:spcBef>
                  <a:spcPct val="0"/>
                </a:spcBef>
                <a:spcAft>
                  <a:spcPct val="0"/>
                </a:spcAft>
              </a:pPr>
              <a:t>11</a:t>
            </a:fld>
            <a:endParaRPr lang="en-US">
              <a:latin typeface="Times New Roman" pitchFamily="18"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latin typeface="Times New Roman" pitchFamily="18" charset="0"/>
              </a:rPr>
              <a:t>More cosmetic but Microsoft is suggesting that Non Brand is changed to Non-Brand</a:t>
            </a:r>
          </a:p>
        </p:txBody>
      </p:sp>
    </p:spTree>
    <p:extLst>
      <p:ext uri="{BB962C8B-B14F-4D97-AF65-F5344CB8AC3E}">
        <p14:creationId xmlns:p14="http://schemas.microsoft.com/office/powerpoint/2010/main" val="3829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93531-1138-4F66-8411-03A9E51DC0D8}" type="slidenum">
              <a:rPr lang="en-US" smtClean="0">
                <a:latin typeface="Times New Roman" pitchFamily="18" charset="0"/>
                <a:cs typeface="Arial" charset="0"/>
              </a:rPr>
              <a:pPr fontAlgn="base">
                <a:spcBef>
                  <a:spcPct val="0"/>
                </a:spcBef>
                <a:spcAft>
                  <a:spcPct val="0"/>
                </a:spcAft>
              </a:pPr>
              <a:t>12</a:t>
            </a:fld>
            <a:endParaRPr lang="en-US">
              <a:latin typeface="Times New Roman" pitchFamily="18"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56893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79023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93531-1138-4F66-8411-03A9E51DC0D8}" type="slidenum">
              <a:rPr lang="en-US" smtClean="0">
                <a:latin typeface="Times New Roman" pitchFamily="18" charset="0"/>
                <a:cs typeface="Arial" charset="0"/>
              </a:rPr>
              <a:pPr fontAlgn="base">
                <a:spcBef>
                  <a:spcPct val="0"/>
                </a:spcBef>
                <a:spcAft>
                  <a:spcPct val="0"/>
                </a:spcAft>
              </a:pPr>
              <a:t>14</a:t>
            </a:fld>
            <a:endParaRPr lang="en-US">
              <a:latin typeface="Times New Roman" pitchFamily="18"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More cosmetic but Microsoft is suggesting that Non Brand is changed to Non-Brand as well as 30 day to 30-day</a:t>
            </a:r>
          </a:p>
          <a:p>
            <a:pPr eaLnBrk="1" hangingPunct="1"/>
            <a:endParaRPr lang="en-US" dirty="0">
              <a:latin typeface="Times New Roman" pitchFamily="18" charset="0"/>
            </a:endParaRPr>
          </a:p>
        </p:txBody>
      </p:sp>
    </p:spTree>
    <p:extLst>
      <p:ext uri="{BB962C8B-B14F-4D97-AF65-F5344CB8AC3E}">
        <p14:creationId xmlns:p14="http://schemas.microsoft.com/office/powerpoint/2010/main" val="278354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293531-1138-4F66-8411-03A9E51DC0D8}" type="slidenum">
              <a:rPr lang="en-US" smtClean="0">
                <a:latin typeface="Times New Roman" pitchFamily="18" charset="0"/>
                <a:cs typeface="Arial" charset="0"/>
              </a:rPr>
              <a:pPr fontAlgn="base">
                <a:spcBef>
                  <a:spcPct val="0"/>
                </a:spcBef>
                <a:spcAft>
                  <a:spcPct val="0"/>
                </a:spcAft>
              </a:pPr>
              <a:t>15</a:t>
            </a:fld>
            <a:endParaRPr lang="en-US">
              <a:latin typeface="Times New Roman" pitchFamily="18"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13949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6792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my comments in the email I sent you for Life AD&amp;D</a:t>
            </a:r>
          </a:p>
        </p:txBody>
      </p:sp>
      <p:sp>
        <p:nvSpPr>
          <p:cNvPr id="4" name="Slide Number Placeholder 3"/>
          <p:cNvSpPr>
            <a:spLocks noGrp="1"/>
          </p:cNvSpPr>
          <p:nvPr>
            <p:ph type="sldNum" sz="quarter" idx="5"/>
          </p:nvPr>
        </p:nvSpPr>
        <p:spPr/>
        <p:txBody>
          <a:bodyPr/>
          <a:lstStyle/>
          <a:p>
            <a:fld id="{BC640D2E-0C1A-4418-8763-9BB732EB1D20}" type="slidenum">
              <a:rPr lang="en-US" smtClean="0"/>
              <a:pPr/>
              <a:t>19</a:t>
            </a:fld>
            <a:endParaRPr lang="en-US"/>
          </a:p>
        </p:txBody>
      </p:sp>
    </p:spTree>
    <p:extLst>
      <p:ext uri="{BB962C8B-B14F-4D97-AF65-F5344CB8AC3E}">
        <p14:creationId xmlns:p14="http://schemas.microsoft.com/office/powerpoint/2010/main" val="426794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6792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403165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403446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81224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Added grey border below heading (missing from this slide</a:t>
            </a:r>
            <a:r>
              <a:rPr lang="en-US" baseline="0" dirty="0"/>
              <a:t>).</a:t>
            </a:r>
            <a:endParaRPr lang="en-US" dirty="0"/>
          </a:p>
        </p:txBody>
      </p:sp>
      <p:sp>
        <p:nvSpPr>
          <p:cNvPr id="4" name="Slide Number Placeholder 3"/>
          <p:cNvSpPr>
            <a:spLocks noGrp="1"/>
          </p:cNvSpPr>
          <p:nvPr>
            <p:ph type="sldNum" sz="quarter" idx="10"/>
          </p:nvPr>
        </p:nvSpPr>
        <p:spPr/>
        <p:txBody>
          <a:bodyPr/>
          <a:lstStyle/>
          <a:p>
            <a:fld id="{57411E5C-3DE7-174F-8D69-E3B1B97484BC}" type="slidenum">
              <a:rPr lang="en-US" smtClean="0"/>
              <a:pPr/>
              <a:t>23</a:t>
            </a:fld>
            <a:endParaRPr lang="en-US"/>
          </a:p>
        </p:txBody>
      </p:sp>
    </p:spTree>
    <p:extLst>
      <p:ext uri="{BB962C8B-B14F-4D97-AF65-F5344CB8AC3E}">
        <p14:creationId xmlns:p14="http://schemas.microsoft.com/office/powerpoint/2010/main" val="220875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89734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194931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CFC6F-1A9C-4AC4-84C4-BFC9E3732CD9}" type="slidenum">
              <a:rPr lang="en-US" smtClean="0">
                <a:latin typeface="Times New Roman" pitchFamily="18" charset="0"/>
                <a:cs typeface="Arial" charset="0"/>
              </a:rPr>
              <a:pPr fontAlgn="base">
                <a:spcBef>
                  <a:spcPct val="0"/>
                </a:spcBef>
                <a:spcAft>
                  <a:spcPct val="0"/>
                </a:spcAft>
              </a:pPr>
              <a:t>26</a:t>
            </a:fld>
            <a:endParaRPr lang="en-US">
              <a:latin typeface="Times New Roman" pitchFamily="18" charset="0"/>
              <a:cs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191069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2CFC6F-1A9C-4AC4-84C4-BFC9E3732CD9}" type="slidenum">
              <a:rPr lang="en-US" smtClean="0">
                <a:latin typeface="Times New Roman" pitchFamily="18" charset="0"/>
                <a:cs typeface="Arial" charset="0"/>
              </a:rPr>
              <a:pPr fontAlgn="base">
                <a:spcBef>
                  <a:spcPct val="0"/>
                </a:spcBef>
                <a:spcAft>
                  <a:spcPct val="0"/>
                </a:spcAft>
              </a:pPr>
              <a:t>27</a:t>
            </a:fld>
            <a:endParaRPr lang="en-US">
              <a:latin typeface="Times New Roman" pitchFamily="18" charset="0"/>
              <a:cs typeface="Arial"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56417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138038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09382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2175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640D2E-0C1A-4418-8763-9BB732EB1D20}" type="slidenum">
              <a:rPr lang="en-US" smtClean="0"/>
              <a:pPr/>
              <a:t>31</a:t>
            </a:fld>
            <a:endParaRPr lang="en-US"/>
          </a:p>
        </p:txBody>
      </p:sp>
    </p:spTree>
    <p:extLst>
      <p:ext uri="{BB962C8B-B14F-4D97-AF65-F5344CB8AC3E}">
        <p14:creationId xmlns:p14="http://schemas.microsoft.com/office/powerpoint/2010/main" val="27537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Microsoft is suggesting you add a “,” after i.e.</a:t>
            </a:r>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672678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998036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17319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317114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808698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639332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55220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40031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417151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176991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225510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30249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00"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355793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4" name="Freeform 175"/>
          <p:cNvSpPr>
            <a:spLocks/>
          </p:cNvSpPr>
          <p:nvPr userDrawn="1"/>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userDrawn="1"/>
        </p:nvSpPr>
        <p:spPr bwMode="auto">
          <a:xfrm>
            <a:off x="9048" y="5168900"/>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userDrawn="1"/>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accent1"/>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C2E8EBC-E876-4F75-A8E2-294E580032CD}" type="slidenum">
              <a:rPr/>
              <a:pPr/>
              <a:t>‹#›</a:t>
            </a:fld>
            <a:endParaRPr dirty="0"/>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p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p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clients.garnett-powers.com/pd/vumc/documen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clients.garnett-powers.com/pd/vumc/document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clients.garnett-powers.com/pd/vumc/downloads/Aetna_Mail_Order_Prescriptions.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lients.garnett-powers.com/pd/vumc/"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clients.garnett-powers.com/pd/vumc/document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clients.garnett-powers.com/pd/vumc/documen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clients.garnett-powers.com/pd/vumc/document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clients.garnett-powers.com/pd/vumc/"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588" y="914400"/>
            <a:ext cx="12170009"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4000" b="1" dirty="0">
                <a:solidFill>
                  <a:schemeClr val="bg1"/>
                </a:solidFill>
                <a:latin typeface="Avenir LT Std 35 Light" panose="020B0402020203020204" pitchFamily="34" charset="0"/>
                <a:cs typeface="Times New Roman" pitchFamily="18" charset="0"/>
              </a:rPr>
              <a:t>Vanderbilt University</a:t>
            </a:r>
          </a:p>
          <a:p>
            <a:pPr marL="484632" lvl="0" algn="ctr">
              <a:spcBef>
                <a:spcPct val="0"/>
              </a:spcBef>
              <a:defRPr/>
            </a:pPr>
            <a:r>
              <a:rPr lang="en-US" sz="4000" b="1" dirty="0">
                <a:solidFill>
                  <a:schemeClr val="bg1"/>
                </a:solidFill>
                <a:latin typeface="Avenir LT Std 35 Light" panose="020B0402020203020204" pitchFamily="34" charset="0"/>
                <a:cs typeface="Times New Roman" pitchFamily="18" charset="0"/>
              </a:rPr>
              <a:t>Medical Center</a:t>
            </a:r>
            <a:r>
              <a:rPr lang="en-US" sz="4500" b="1" dirty="0">
                <a:solidFill>
                  <a:schemeClr val="bg1"/>
                </a:solidFill>
                <a:latin typeface="Times New Roman" pitchFamily="18" charset="0"/>
                <a:cs typeface="Times New Roman" pitchFamily="18" charset="0"/>
              </a:rPr>
              <a:t> </a:t>
            </a:r>
          </a:p>
        </p:txBody>
      </p:sp>
      <p:sp>
        <p:nvSpPr>
          <p:cNvPr id="10" name="Rectangle 2"/>
          <p:cNvSpPr txBox="1">
            <a:spLocks noChangeArrowheads="1"/>
          </p:cNvSpPr>
          <p:nvPr/>
        </p:nvSpPr>
        <p:spPr bwMode="auto">
          <a:xfrm>
            <a:off x="-20404" y="2361765"/>
            <a:ext cx="12188825"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3000" b="1" dirty="0">
                <a:solidFill>
                  <a:srgbClr val="035A91"/>
                </a:solidFill>
                <a:latin typeface="Avenir LT Std 35 Light" panose="020B0402020203020204" pitchFamily="34" charset="0"/>
                <a:cs typeface="Times New Roman" pitchFamily="18" charset="0"/>
              </a:rPr>
              <a:t>Postdoctoral Trainee </a:t>
            </a:r>
          </a:p>
          <a:p>
            <a:pPr marL="484632" lvl="0" algn="ctr">
              <a:spcBef>
                <a:spcPct val="0"/>
              </a:spcBef>
              <a:defRPr/>
            </a:pPr>
            <a:r>
              <a:rPr lang="en-US" sz="3000" b="1" dirty="0">
                <a:solidFill>
                  <a:srgbClr val="035A91"/>
                </a:solidFill>
                <a:latin typeface="Avenir LT Std 35 Light" panose="020B0402020203020204" pitchFamily="34" charset="0"/>
                <a:cs typeface="Times New Roman" pitchFamily="18" charset="0"/>
              </a:rPr>
              <a:t>Benefits Program</a:t>
            </a:r>
            <a:endParaRPr kumimoji="0" lang="en-US" sz="3000" b="0" i="0" u="sng" strike="noStrike" kern="1200" cap="none" spc="0" normalizeH="0" baseline="0" noProof="0" dirty="0">
              <a:ln w="12700">
                <a:solidFill>
                  <a:schemeClr val="tx1"/>
                </a:solidFill>
                <a:prstDash val="solid"/>
              </a:ln>
              <a:solidFill>
                <a:srgbClr val="035A91"/>
              </a:solidFill>
              <a:uLnTx/>
              <a:uFillTx/>
              <a:latin typeface="Avenir LT Std 35 Light" panose="020B0402020203020204" pitchFamily="34" charset="0"/>
              <a:ea typeface="+mj-ea"/>
              <a:cs typeface="Times New Roman" pitchFamily="18" charset="0"/>
            </a:endParaRPr>
          </a:p>
        </p:txBody>
      </p:sp>
      <p:sp>
        <p:nvSpPr>
          <p:cNvPr id="12" name="TextBox 11"/>
          <p:cNvSpPr txBox="1"/>
          <p:nvPr/>
        </p:nvSpPr>
        <p:spPr>
          <a:xfrm>
            <a:off x="-1588" y="3810725"/>
            <a:ext cx="12170010" cy="1323439"/>
          </a:xfrm>
          <a:prstGeom prst="rect">
            <a:avLst/>
          </a:prstGeom>
          <a:noFill/>
        </p:spPr>
        <p:txBody>
          <a:bodyPr wrap="square" rtlCol="0">
            <a:spAutoFit/>
          </a:bodyPr>
          <a:lstStyle/>
          <a:p>
            <a:pPr algn="ctr">
              <a:defRPr/>
            </a:pPr>
            <a:r>
              <a:rPr lang="en-US" sz="2000" b="1" spc="50" dirty="0">
                <a:ln w="11430"/>
                <a:solidFill>
                  <a:schemeClr val="bg1"/>
                </a:solidFill>
                <a:latin typeface="Calibri" panose="020F0502020204030204" pitchFamily="34" charset="0"/>
                <a:cs typeface="Times New Roman" pitchFamily="18" charset="0"/>
              </a:rPr>
              <a:t>Open Enrollment</a:t>
            </a:r>
          </a:p>
          <a:p>
            <a:pPr algn="ctr">
              <a:defRPr/>
            </a:pPr>
            <a:r>
              <a:rPr lang="en-US" sz="2000" spc="50" dirty="0">
                <a:ln w="11430"/>
                <a:solidFill>
                  <a:schemeClr val="bg1"/>
                </a:solidFill>
                <a:latin typeface="Calibri" panose="020F0502020204030204" pitchFamily="34" charset="0"/>
                <a:cs typeface="Times New Roman" pitchFamily="18" charset="0"/>
              </a:rPr>
              <a:t>Plan Year </a:t>
            </a:r>
            <a:r>
              <a:rPr lang="en-US" sz="2000" spc="50" dirty="0">
                <a:ln w="11430">
                  <a:noFill/>
                </a:ln>
                <a:solidFill>
                  <a:schemeClr val="bg1"/>
                </a:solidFill>
                <a:latin typeface="Calibri" panose="020F0502020204030204" pitchFamily="34" charset="0"/>
                <a:cs typeface="Times New Roman" pitchFamily="18" charset="0"/>
              </a:rPr>
              <a:t>2024-2025</a:t>
            </a:r>
          </a:p>
          <a:p>
            <a:pPr algn="ctr">
              <a:defRPr/>
            </a:pPr>
            <a:endParaRPr lang="en-US" sz="2000" b="1" spc="50" dirty="0">
              <a:ln w="11430"/>
              <a:solidFill>
                <a:schemeClr val="bg1"/>
              </a:solidFill>
              <a:effectLst>
                <a:outerShdw blurRad="38100" dist="38100" dir="2700000" algn="tl">
                  <a:srgbClr val="000000">
                    <a:alpha val="43137"/>
                  </a:srgbClr>
                </a:outerShdw>
              </a:effectLst>
              <a:latin typeface="Calibri" panose="020F0502020204030204" pitchFamily="34" charset="0"/>
              <a:cs typeface="Times New Roman" pitchFamily="18" charset="0"/>
            </a:endParaRPr>
          </a:p>
          <a:p>
            <a:pPr algn="ctr">
              <a:defRPr/>
            </a:pPr>
            <a:r>
              <a:rPr lang="en-US" sz="2000" b="1" spc="50" dirty="0">
                <a:ln w="11430"/>
                <a:solidFill>
                  <a:srgbClr val="035A91"/>
                </a:solidFill>
                <a:latin typeface="Calibri" panose="020F0502020204030204" pitchFamily="34" charset="0"/>
                <a:cs typeface="Times New Roman" pitchFamily="18" charset="0"/>
              </a:rPr>
              <a:t>Open Enrollment Dates: September 2 – 13, 2024</a:t>
            </a:r>
            <a:endParaRPr lang="en-US" sz="2000" b="1" dirty="0">
              <a:solidFill>
                <a:srgbClr val="FF0000"/>
              </a:solidFill>
              <a:latin typeface="Calibri" panose="020F0502020204030204" pitchFamily="34" charset="0"/>
            </a:endParaRPr>
          </a:p>
        </p:txBody>
      </p:sp>
      <p:sp>
        <p:nvSpPr>
          <p:cNvPr id="13" name="TextBox 12"/>
          <p:cNvSpPr txBox="1"/>
          <p:nvPr/>
        </p:nvSpPr>
        <p:spPr>
          <a:xfrm>
            <a:off x="-21991" y="5363924"/>
            <a:ext cx="12190412" cy="1348061"/>
          </a:xfrm>
          <a:prstGeom prst="rect">
            <a:avLst/>
          </a:prstGeom>
          <a:noFill/>
        </p:spPr>
        <p:txBody>
          <a:bodyPr wrap="square" rtlCol="0">
            <a:spAutoFit/>
          </a:bodyPr>
          <a:lstStyle/>
          <a:p>
            <a:pPr algn="ctr">
              <a:defRPr/>
            </a:pPr>
            <a:r>
              <a:rPr lang="en-US" sz="2000" b="1" spc="50" dirty="0">
                <a:ln w="11430"/>
                <a:solidFill>
                  <a:schemeClr val="bg1"/>
                </a:solidFill>
                <a:latin typeface="Calibri" panose="020F0502020204030204" pitchFamily="34" charset="0"/>
                <a:cs typeface="Times New Roman" pitchFamily="18" charset="0"/>
              </a:rPr>
              <a:t>Presented by:</a:t>
            </a:r>
          </a:p>
          <a:p>
            <a:pPr algn="ctr">
              <a:defRPr/>
            </a:pPr>
            <a:r>
              <a:rPr lang="en-US" sz="2000" spc="50" dirty="0">
                <a:ln w="11430"/>
                <a:solidFill>
                  <a:schemeClr val="bg1"/>
                </a:solidFill>
                <a:latin typeface="Calibri" panose="020F0502020204030204" pitchFamily="34" charset="0"/>
                <a:cs typeface="Times New Roman" pitchFamily="18" charset="0"/>
              </a:rPr>
              <a:t>Gallagher Benefit Services</a:t>
            </a:r>
          </a:p>
          <a:p>
            <a:pPr algn="ctr">
              <a:defRPr/>
            </a:pPr>
            <a:endParaRPr lang="en-US" sz="2000" b="1" spc="50" dirty="0">
              <a:ln w="11430"/>
              <a:solidFill>
                <a:schemeClr val="bg1"/>
              </a:solidFill>
              <a:effectLst>
                <a:outerShdw blurRad="38100" dist="38100" dir="2700000" algn="tl">
                  <a:srgbClr val="000000">
                    <a:alpha val="43137"/>
                  </a:srgbClr>
                </a:outerShdw>
              </a:effectLst>
              <a:latin typeface="Calibri" panose="020F0502020204030204" pitchFamily="34" charset="0"/>
              <a:cs typeface="Times New Roman" pitchFamily="18" charset="0"/>
            </a:endParaRPr>
          </a:p>
          <a:p>
            <a:pPr>
              <a:lnSpc>
                <a:spcPct val="90000"/>
              </a:lnSpc>
            </a:pPr>
            <a:endParaRPr lang="en-US" sz="2400" dirty="0" err="1">
              <a:effectLst>
                <a:outerShdw blurRad="50800" dist="38100" dir="2700000" algn="tl">
                  <a:schemeClr val="bg2">
                    <a:lumMod val="50000"/>
                    <a:alpha val="43000"/>
                  </a:schemeClr>
                </a:outerShdw>
              </a:effectLst>
            </a:endParaRPr>
          </a:p>
        </p:txBody>
      </p:sp>
      <p:pic>
        <p:nvPicPr>
          <p:cNvPr id="6" name="Picture 5" descr="A close up of a sign&#10;&#10;Description generated with very high confidence">
            <a:extLst>
              <a:ext uri="{FF2B5EF4-FFF2-40B4-BE49-F238E27FC236}">
                <a16:creationId xmlns:a16="http://schemas.microsoft.com/office/drawing/2014/main" id="{AAD76878-B960-40BC-B957-C55B653BCF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12" y="-117105"/>
            <a:ext cx="2961077" cy="1412505"/>
          </a:xfrm>
          <a:prstGeom prst="rect">
            <a:avLst/>
          </a:prstGeom>
        </p:spPr>
      </p:pic>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282" y="853356"/>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Aetna 80/60 Base Plan</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10</a:t>
            </a:fld>
            <a:endParaRPr lang="en-US"/>
          </a:p>
        </p:txBody>
      </p:sp>
      <p:sp>
        <p:nvSpPr>
          <p:cNvPr id="14" name="TextBox 13"/>
          <p:cNvSpPr txBox="1"/>
          <p:nvPr/>
        </p:nvSpPr>
        <p:spPr>
          <a:xfrm>
            <a:off x="1065212" y="2316312"/>
            <a:ext cx="10515600" cy="2923877"/>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 </a:t>
            </a: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Open Choice PPO 80/60 plan offers you comprehensive benefit coverage with an In-Network and Out-of-Network benefit as well as prescription drug benefits</a:t>
            </a:r>
          </a:p>
          <a:p>
            <a:pPr marL="342900" indent="-3429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This plan is the base plan, or ‘default plan’ that the University offers </a:t>
            </a:r>
            <a:r>
              <a:rPr lang="en-US" i="1" dirty="0">
                <a:solidFill>
                  <a:srgbClr val="FF0000"/>
                </a:solidFill>
                <a:latin typeface="Calibri" panose="020F0502020204030204" pitchFamily="34" charset="0"/>
                <a:cs typeface="Times New Roman" pitchFamily="18" charset="0"/>
              </a:rPr>
              <a:t>at no cost to the postdoc</a:t>
            </a:r>
          </a:p>
          <a:p>
            <a:pPr marL="342900" indent="-3429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Before enrolling your eligible dependents, please check with your Department Administrator to assure that your dependents are eligible for the plan</a:t>
            </a:r>
          </a:p>
          <a:p>
            <a:r>
              <a:rPr lang="en-US" sz="2000" dirty="0">
                <a:solidFill>
                  <a:schemeClr val="bg1"/>
                </a:solidFill>
                <a:latin typeface="Times New Roman" pitchFamily="18" charset="0"/>
                <a:cs typeface="Times New Roman" pitchFamily="18" charset="0"/>
              </a:rPr>
              <a:t> </a:t>
            </a:r>
          </a:p>
          <a:p>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 name="Picture 8" descr="A close up of a sign&#10;&#10;Description generated with very high confidence">
            <a:extLst>
              <a:ext uri="{FF2B5EF4-FFF2-40B4-BE49-F238E27FC236}">
                <a16:creationId xmlns:a16="http://schemas.microsoft.com/office/drawing/2014/main" id="{AEDCB664-7814-4C35-A145-2787493A2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2" y="18411"/>
            <a:ext cx="2590800" cy="1235874"/>
          </a:xfrm>
          <a:prstGeom prst="rect">
            <a:avLst/>
          </a:prstGeom>
        </p:spPr>
      </p:pic>
    </p:spTree>
    <p:extLst>
      <p:ext uri="{BB962C8B-B14F-4D97-AF65-F5344CB8AC3E}">
        <p14:creationId xmlns:p14="http://schemas.microsoft.com/office/powerpoint/2010/main" val="13322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40658"/>
            <a:ext cx="12188825" cy="630942"/>
          </a:xfrm>
          <a:prstGeom prst="rect">
            <a:avLst/>
          </a:prstGeom>
          <a:noFill/>
        </p:spPr>
        <p:txBody>
          <a:bodyPr wrap="square" rtlCol="0">
            <a:sp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Postdoctoral Trainee Benefits Program</a:t>
            </a:r>
            <a:endParaRPr lang="en-US" sz="3500" u="sng" dirty="0">
              <a:ln w="12700">
                <a:solidFill>
                  <a:schemeClr val="tx1"/>
                </a:solidFill>
                <a:prstDash val="solid"/>
              </a:ln>
              <a:solidFill>
                <a:srgbClr val="035A9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11</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077251013"/>
              </p:ext>
            </p:extLst>
          </p:nvPr>
        </p:nvGraphicFramePr>
        <p:xfrm>
          <a:off x="1560512" y="1444892"/>
          <a:ext cx="9067800" cy="4724400"/>
        </p:xfrm>
        <a:graphic>
          <a:graphicData uri="http://schemas.openxmlformats.org/drawingml/2006/table">
            <a:tbl>
              <a:tblPr firstRow="1" bandRow="1">
                <a:tableStyleId>{5C22544A-7EE6-4342-B048-85BDC9FD1C3A}</a:tableStyleId>
              </a:tblPr>
              <a:tblGrid>
                <a:gridCol w="3377142">
                  <a:extLst>
                    <a:ext uri="{9D8B030D-6E8A-4147-A177-3AD203B41FA5}">
                      <a16:colId xmlns:a16="http://schemas.microsoft.com/office/drawing/2014/main" val="20000"/>
                    </a:ext>
                  </a:extLst>
                </a:gridCol>
                <a:gridCol w="2795058">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gridSpan="3">
                  <a:txBody>
                    <a:bodyPr/>
                    <a:lstStyle/>
                    <a:p>
                      <a:pPr algn="ctr"/>
                      <a:r>
                        <a:rPr lang="en-US" sz="1800" dirty="0">
                          <a:solidFill>
                            <a:schemeClr val="tx1"/>
                          </a:solidFill>
                          <a:latin typeface="Calibri" panose="020F0502020204030204" pitchFamily="34" charset="0"/>
                          <a:cs typeface="Times New Roman" panose="02020603050405020304" pitchFamily="18" charset="0"/>
                        </a:rPr>
                        <a:t>Aetna 80/60</a:t>
                      </a:r>
                      <a:r>
                        <a:rPr lang="en-US" sz="1800" baseline="0" dirty="0">
                          <a:solidFill>
                            <a:schemeClr val="tx1"/>
                          </a:solidFill>
                          <a:latin typeface="Calibri" panose="020F0502020204030204" pitchFamily="34" charset="0"/>
                          <a:cs typeface="Times New Roman" panose="02020603050405020304" pitchFamily="18" charset="0"/>
                        </a:rPr>
                        <a:t> </a:t>
                      </a:r>
                      <a:r>
                        <a:rPr lang="en-US" sz="1800" u="sng" baseline="0" dirty="0">
                          <a:solidFill>
                            <a:schemeClr val="tx1"/>
                          </a:solidFill>
                          <a:latin typeface="Calibri" panose="020F0502020204030204" pitchFamily="34" charset="0"/>
                          <a:cs typeface="Times New Roman" panose="02020603050405020304" pitchFamily="18" charset="0"/>
                        </a:rPr>
                        <a:t>Base</a:t>
                      </a:r>
                      <a:r>
                        <a:rPr lang="en-US" sz="1800" baseline="0" dirty="0">
                          <a:solidFill>
                            <a:schemeClr val="tx1"/>
                          </a:solidFill>
                          <a:latin typeface="Calibri" panose="020F0502020204030204" pitchFamily="34" charset="0"/>
                          <a:cs typeface="Times New Roman" panose="02020603050405020304" pitchFamily="18" charset="0"/>
                        </a:rPr>
                        <a:t> Medical Plan</a:t>
                      </a:r>
                      <a:endParaRPr lang="en-US" sz="1800" dirty="0">
                        <a:solidFill>
                          <a:schemeClr val="tx1"/>
                        </a:solidFill>
                        <a:latin typeface="Calibri" panose="020F0502020204030204" pitchFamily="34" charset="0"/>
                        <a:cs typeface="Times New Roman" panose="02020603050405020304" pitchFamily="18" charset="0"/>
                      </a:endParaRPr>
                    </a:p>
                  </a:txBody>
                  <a:tcP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anose="02020603050405020304" pitchFamily="18" charset="0"/>
                        </a:rPr>
                        <a:t>Core Benefits</a:t>
                      </a:r>
                    </a:p>
                  </a:txBody>
                  <a:tcP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In-Network</a:t>
                      </a:r>
                    </a:p>
                  </a:txBody>
                  <a:tcP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Out-of-Network</a:t>
                      </a:r>
                    </a:p>
                  </a:txBody>
                  <a:tcPr>
                    <a:solidFill>
                      <a:srgbClr val="C00000"/>
                    </a:solidFill>
                  </a:tcPr>
                </a:tc>
                <a:extLst>
                  <a:ext uri="{0D108BD9-81ED-4DB2-BD59-A6C34878D82A}">
                    <a16:rowId xmlns:a16="http://schemas.microsoft.com/office/drawing/2014/main" val="10001"/>
                  </a:ext>
                </a:extLst>
              </a:tr>
              <a:tr h="370840">
                <a:tc>
                  <a:txBody>
                    <a:bodyPr/>
                    <a:lstStyle/>
                    <a:p>
                      <a:pPr algn="l"/>
                      <a:r>
                        <a:rPr lang="en-US" sz="1800" b="1" dirty="0">
                          <a:latin typeface="Calibri" panose="020F0502020204030204" pitchFamily="34" charset="0"/>
                          <a:cs typeface="Times New Roman" panose="02020603050405020304" pitchFamily="18" charset="0"/>
                        </a:rPr>
                        <a:t>Deductible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$500 / Individual</a:t>
                      </a:r>
                      <a:r>
                        <a:rPr lang="en-US" sz="1400" baseline="0" dirty="0">
                          <a:latin typeface="Calibri" panose="020F0502020204030204" pitchFamily="34" charset="0"/>
                          <a:cs typeface="Times New Roman" panose="02020603050405020304" pitchFamily="18" charset="0"/>
                        </a:rPr>
                        <a:t> </a:t>
                      </a:r>
                    </a:p>
                    <a:p>
                      <a:r>
                        <a:rPr lang="en-US" sz="1400" baseline="0" dirty="0">
                          <a:latin typeface="Calibri" panose="020F0502020204030204" pitchFamily="34" charset="0"/>
                          <a:cs typeface="Times New Roman" panose="02020603050405020304" pitchFamily="18" charset="0"/>
                        </a:rPr>
                        <a:t>$1,000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$1,000</a:t>
                      </a:r>
                      <a:r>
                        <a:rPr lang="en-US" sz="1400" baseline="0" dirty="0">
                          <a:latin typeface="Calibri" panose="020F0502020204030204" pitchFamily="34" charset="0"/>
                          <a:cs typeface="Times New Roman" panose="02020603050405020304" pitchFamily="18" charset="0"/>
                        </a:rPr>
                        <a:t> / Individual</a:t>
                      </a:r>
                    </a:p>
                    <a:p>
                      <a:r>
                        <a:rPr lang="en-US" sz="1400" baseline="0" dirty="0">
                          <a:latin typeface="Calibri" panose="020F0502020204030204" pitchFamily="34" charset="0"/>
                          <a:cs typeface="Times New Roman" panose="02020603050405020304" pitchFamily="18" charset="0"/>
                        </a:rPr>
                        <a:t>$2,000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pPr algn="l"/>
                      <a:r>
                        <a:rPr lang="en-US" sz="1800" b="1" dirty="0">
                          <a:latin typeface="Calibri" panose="020F0502020204030204" pitchFamily="34" charset="0"/>
                          <a:cs typeface="Times New Roman" panose="02020603050405020304" pitchFamily="18" charset="0"/>
                        </a:rPr>
                        <a:t>Annual</a:t>
                      </a:r>
                      <a:r>
                        <a:rPr lang="en-US" sz="1800" b="1" baseline="0" dirty="0">
                          <a:latin typeface="Calibri" panose="020F0502020204030204" pitchFamily="34" charset="0"/>
                          <a:cs typeface="Times New Roman" panose="02020603050405020304" pitchFamily="18" charset="0"/>
                        </a:rPr>
                        <a:t> Maximum Out-of-Pocket</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$3,000</a:t>
                      </a:r>
                      <a:r>
                        <a:rPr lang="en-US" sz="1400" baseline="0" dirty="0">
                          <a:latin typeface="Calibri" panose="020F0502020204030204" pitchFamily="34" charset="0"/>
                          <a:cs typeface="Times New Roman" panose="02020603050405020304" pitchFamily="18" charset="0"/>
                        </a:rPr>
                        <a:t> / Individual </a:t>
                      </a:r>
                    </a:p>
                    <a:p>
                      <a:r>
                        <a:rPr lang="en-US" sz="1400" baseline="0" dirty="0">
                          <a:latin typeface="Calibri" panose="020F0502020204030204" pitchFamily="34" charset="0"/>
                          <a:cs typeface="Times New Roman" panose="02020603050405020304" pitchFamily="18" charset="0"/>
                        </a:rPr>
                        <a:t>$6,000 / Family</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$7,500</a:t>
                      </a:r>
                      <a:r>
                        <a:rPr lang="en-US" sz="1400" baseline="0" dirty="0">
                          <a:latin typeface="Calibri" panose="020F0502020204030204" pitchFamily="34" charset="0"/>
                          <a:cs typeface="Times New Roman" panose="02020603050405020304" pitchFamily="18" charset="0"/>
                        </a:rPr>
                        <a:t> / Individual </a:t>
                      </a:r>
                    </a:p>
                    <a:p>
                      <a:r>
                        <a:rPr lang="en-US" sz="1400" baseline="0" dirty="0">
                          <a:latin typeface="Calibri" panose="020F0502020204030204" pitchFamily="34" charset="0"/>
                          <a:cs typeface="Times New Roman" panose="02020603050405020304" pitchFamily="18" charset="0"/>
                        </a:rPr>
                        <a:t>$15,000/ Family </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3"/>
                  </a:ext>
                </a:extLst>
              </a:tr>
              <a:tr h="370840">
                <a:tc>
                  <a:txBody>
                    <a:bodyPr/>
                    <a:lstStyle/>
                    <a:p>
                      <a:pPr algn="l"/>
                      <a:r>
                        <a:rPr lang="en-US" sz="1800" b="1" dirty="0">
                          <a:latin typeface="Calibri" panose="020F0502020204030204" pitchFamily="34" charset="0"/>
                          <a:cs typeface="Times New Roman" panose="02020603050405020304" pitchFamily="18" charset="0"/>
                        </a:rPr>
                        <a:t>Lifetime</a:t>
                      </a:r>
                      <a:r>
                        <a:rPr lang="en-US" sz="1800" b="1" baseline="0" dirty="0">
                          <a:latin typeface="Calibri" panose="020F0502020204030204" pitchFamily="34" charset="0"/>
                          <a:cs typeface="Times New Roman" panose="02020603050405020304" pitchFamily="18" charset="0"/>
                        </a:rPr>
                        <a:t> Maximum</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Unlimited</a:t>
                      </a:r>
                      <a:r>
                        <a:rPr lang="en-US" sz="1400" baseline="0" dirty="0">
                          <a:latin typeface="Calibri" panose="020F0502020204030204" pitchFamily="34" charset="0"/>
                          <a:cs typeface="Times New Roman" panose="02020603050405020304" pitchFamily="18" charset="0"/>
                        </a:rPr>
                        <a:t>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Unlimited</a:t>
                      </a:r>
                    </a:p>
                  </a:txBody>
                  <a:tcPr anchor="ctr">
                    <a:solidFill>
                      <a:schemeClr val="tx1">
                        <a:lumMod val="75000"/>
                      </a:schemeClr>
                    </a:solidFill>
                  </a:tcPr>
                </a:tc>
                <a:extLst>
                  <a:ext uri="{0D108BD9-81ED-4DB2-BD59-A6C34878D82A}">
                    <a16:rowId xmlns:a16="http://schemas.microsoft.com/office/drawing/2014/main" val="10004"/>
                  </a:ext>
                </a:extLst>
              </a:tr>
              <a:tr h="370840">
                <a:tc>
                  <a:txBody>
                    <a:bodyPr/>
                    <a:lstStyle/>
                    <a:p>
                      <a:pPr algn="l"/>
                      <a:r>
                        <a:rPr lang="en-US" sz="1800" b="1" dirty="0">
                          <a:latin typeface="Calibri" panose="020F0502020204030204" pitchFamily="34" charset="0"/>
                          <a:cs typeface="Times New Roman" panose="02020603050405020304" pitchFamily="18" charset="0"/>
                        </a:rPr>
                        <a:t>Physician Office Visit</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$25</a:t>
                      </a:r>
                      <a:r>
                        <a:rPr lang="en-US" sz="1400" baseline="0" dirty="0">
                          <a:latin typeface="Calibri" panose="020F0502020204030204" pitchFamily="34" charset="0"/>
                          <a:cs typeface="Times New Roman" panose="02020603050405020304" pitchFamily="18" charset="0"/>
                        </a:rPr>
                        <a:t> Copay </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40%</a:t>
                      </a:r>
                    </a:p>
                  </a:txBody>
                  <a:tcPr anchor="ctr">
                    <a:solidFill>
                      <a:schemeClr val="tx1">
                        <a:lumMod val="95000"/>
                      </a:schemeClr>
                    </a:solidFill>
                  </a:tcPr>
                </a:tc>
                <a:extLst>
                  <a:ext uri="{0D108BD9-81ED-4DB2-BD59-A6C34878D82A}">
                    <a16:rowId xmlns:a16="http://schemas.microsoft.com/office/drawing/2014/main" val="10005"/>
                  </a:ext>
                </a:extLst>
              </a:tr>
              <a:tr h="370840">
                <a:tc>
                  <a:txBody>
                    <a:bodyPr/>
                    <a:lstStyle/>
                    <a:p>
                      <a:pPr algn="l"/>
                      <a:r>
                        <a:rPr lang="en-US" sz="1800" b="1" dirty="0">
                          <a:latin typeface="Calibri" panose="020F0502020204030204" pitchFamily="34" charset="0"/>
                          <a:cs typeface="Times New Roman" panose="02020603050405020304" pitchFamily="18" charset="0"/>
                        </a:rPr>
                        <a:t>Specialist Visit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$40 Copay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40%</a:t>
                      </a:r>
                    </a:p>
                  </a:txBody>
                  <a:tcPr anchor="ctr">
                    <a:solidFill>
                      <a:schemeClr val="tx1">
                        <a:lumMod val="75000"/>
                      </a:schemeClr>
                    </a:solidFill>
                  </a:tcPr>
                </a:tc>
                <a:extLst>
                  <a:ext uri="{0D108BD9-81ED-4DB2-BD59-A6C34878D82A}">
                    <a16:rowId xmlns:a16="http://schemas.microsoft.com/office/drawing/2014/main" val="10006"/>
                  </a:ext>
                </a:extLst>
              </a:tr>
              <a:tr h="370840">
                <a:tc>
                  <a:txBody>
                    <a:bodyPr/>
                    <a:lstStyle/>
                    <a:p>
                      <a:pPr algn="l"/>
                      <a:r>
                        <a:rPr lang="en-US" sz="1800" b="1" dirty="0">
                          <a:latin typeface="Calibri" panose="020F0502020204030204" pitchFamily="34" charset="0"/>
                          <a:cs typeface="Times New Roman" panose="02020603050405020304" pitchFamily="18" charset="0"/>
                        </a:rPr>
                        <a:t>Walk-in Clinics</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$25 Copay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40%</a:t>
                      </a:r>
                    </a:p>
                  </a:txBody>
                  <a:tcPr anchor="ctr">
                    <a:solidFill>
                      <a:schemeClr val="tx1">
                        <a:lumMod val="95000"/>
                      </a:schemeClr>
                    </a:solidFill>
                  </a:tcPr>
                </a:tc>
                <a:extLst>
                  <a:ext uri="{0D108BD9-81ED-4DB2-BD59-A6C34878D82A}">
                    <a16:rowId xmlns:a16="http://schemas.microsoft.com/office/drawing/2014/main" val="10007"/>
                  </a:ext>
                </a:extLst>
              </a:tr>
              <a:tr h="370840">
                <a:tc>
                  <a:txBody>
                    <a:bodyPr/>
                    <a:lstStyle/>
                    <a:p>
                      <a:pPr algn="l"/>
                      <a:r>
                        <a:rPr lang="en-US" sz="1800" b="1" dirty="0">
                          <a:latin typeface="Calibri" panose="020F0502020204030204" pitchFamily="34" charset="0"/>
                          <a:cs typeface="Times New Roman" panose="02020603050405020304" pitchFamily="18" charset="0"/>
                        </a:rPr>
                        <a:t>Hospitalization</a:t>
                      </a:r>
                    </a:p>
                  </a:txBody>
                  <a:tcPr anchor="ctr">
                    <a:solidFill>
                      <a:schemeClr val="tx1">
                        <a:lumMod val="7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20% + $150 Copay  AD*</a:t>
                      </a: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20% AD*</a:t>
                      </a:r>
                    </a:p>
                    <a:p>
                      <a:r>
                        <a:rPr lang="en-US" sz="1400" b="1" i="1" baseline="0" dirty="0">
                          <a:latin typeface="Calibri" panose="020F0502020204030204" pitchFamily="34" charset="0"/>
                          <a:cs typeface="Times New Roman" panose="02020603050405020304" pitchFamily="18" charset="0"/>
                        </a:rPr>
                        <a:t>Pregnancy</a:t>
                      </a:r>
                      <a:r>
                        <a:rPr lang="en-US" sz="1400" b="1" baseline="0" dirty="0">
                          <a:latin typeface="Calibri" panose="020F0502020204030204" pitchFamily="34" charset="0"/>
                          <a:cs typeface="Times New Roman" panose="02020603050405020304" pitchFamily="18" charset="0"/>
                        </a:rPr>
                        <a:t>:  </a:t>
                      </a:r>
                      <a:r>
                        <a:rPr lang="en-US" sz="1400" b="0" baseline="0" dirty="0">
                          <a:latin typeface="Calibri" panose="020F0502020204030204" pitchFamily="34" charset="0"/>
                          <a:cs typeface="Times New Roman" panose="02020603050405020304" pitchFamily="18" charset="0"/>
                        </a:rPr>
                        <a:t>20% </a:t>
                      </a:r>
                      <a:r>
                        <a:rPr lang="en-US" sz="1400" baseline="0" dirty="0">
                          <a:latin typeface="Calibri" panose="020F0502020204030204" pitchFamily="34" charset="0"/>
                          <a:cs typeface="Times New Roman" panose="02020603050405020304" pitchFamily="18" charset="0"/>
                        </a:rPr>
                        <a:t>+ $150 Copay AD*</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b="1" i="1" dirty="0">
                          <a:latin typeface="Calibri" panose="020F0502020204030204" pitchFamily="34" charset="0"/>
                          <a:cs typeface="Times New Roman" panose="02020603050405020304" pitchFamily="18" charset="0"/>
                        </a:rPr>
                        <a:t>Inpatient</a:t>
                      </a:r>
                      <a:r>
                        <a:rPr lang="en-US" sz="1400" b="1"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$300 Copay + 40% AD*</a:t>
                      </a:r>
                    </a:p>
                    <a:p>
                      <a:r>
                        <a:rPr lang="en-US" sz="1400" b="1" i="1" baseline="0" dirty="0">
                          <a:latin typeface="Calibri" panose="020F0502020204030204" pitchFamily="34" charset="0"/>
                          <a:cs typeface="Times New Roman" panose="02020603050405020304" pitchFamily="18" charset="0"/>
                        </a:rPr>
                        <a:t>Outpatient:</a:t>
                      </a:r>
                      <a:r>
                        <a:rPr lang="en-US" sz="1400"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40% AD*</a:t>
                      </a:r>
                    </a:p>
                    <a:p>
                      <a:r>
                        <a:rPr lang="en-US" sz="1400" b="1" i="1" baseline="0" dirty="0">
                          <a:latin typeface="Calibri" panose="020F0502020204030204" pitchFamily="34" charset="0"/>
                          <a:cs typeface="Times New Roman" panose="02020603050405020304" pitchFamily="18" charset="0"/>
                        </a:rPr>
                        <a:t>Pregnancy:  </a:t>
                      </a:r>
                      <a:r>
                        <a:rPr lang="en-US" sz="1400" baseline="0" dirty="0">
                          <a:latin typeface="Calibri" panose="020F0502020204030204" pitchFamily="34" charset="0"/>
                          <a:cs typeface="Times New Roman" panose="02020603050405020304" pitchFamily="18" charset="0"/>
                        </a:rPr>
                        <a:t>$300 Copay + 40% AD*</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8"/>
                  </a:ext>
                </a:extLst>
              </a:tr>
              <a:tr h="370840">
                <a:tc>
                  <a:txBody>
                    <a:bodyPr/>
                    <a:lstStyle/>
                    <a:p>
                      <a:pPr algn="l"/>
                      <a:r>
                        <a:rPr lang="en-US" sz="1800" b="1" dirty="0">
                          <a:latin typeface="Calibri" panose="020F0502020204030204" pitchFamily="34" charset="0"/>
                          <a:cs typeface="Times New Roman" panose="02020603050405020304" pitchFamily="18" charset="0"/>
                        </a:rPr>
                        <a:t>Prescription Drugs</a:t>
                      </a:r>
                      <a:r>
                        <a:rPr lang="en-US" sz="1800" b="1" baseline="0" dirty="0">
                          <a:latin typeface="Calibri" panose="020F0502020204030204" pitchFamily="34" charset="0"/>
                          <a:cs typeface="Times New Roman" panose="02020603050405020304" pitchFamily="18" charset="0"/>
                        </a:rPr>
                        <a:t> </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b="1" i="1" dirty="0">
                          <a:latin typeface="Calibri" panose="020F0502020204030204" pitchFamily="34" charset="0"/>
                          <a:cs typeface="Times New Roman" panose="02020603050405020304" pitchFamily="18" charset="0"/>
                        </a:rPr>
                        <a:t>Generic:</a:t>
                      </a:r>
                      <a:r>
                        <a:rPr lang="en-US" sz="1400" b="1"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$10 Copay </a:t>
                      </a:r>
                    </a:p>
                    <a:p>
                      <a:r>
                        <a:rPr lang="en-US" sz="1400" b="1" i="1" baseline="0" dirty="0">
                          <a:latin typeface="Calibri" panose="020F0502020204030204" pitchFamily="34" charset="0"/>
                          <a:cs typeface="Times New Roman" panose="02020603050405020304" pitchFamily="18" charset="0"/>
                        </a:rPr>
                        <a:t>Brand:</a:t>
                      </a:r>
                      <a:r>
                        <a:rPr lang="en-US" sz="1400"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$20 Copay </a:t>
                      </a:r>
                    </a:p>
                    <a:p>
                      <a:r>
                        <a:rPr lang="en-US" sz="1400" b="1" i="1" baseline="0" dirty="0">
                          <a:latin typeface="Calibri" panose="020F0502020204030204" pitchFamily="34" charset="0"/>
                          <a:cs typeface="Times New Roman" panose="02020603050405020304" pitchFamily="18" charset="0"/>
                        </a:rPr>
                        <a:t>Non Brand: </a:t>
                      </a:r>
                      <a:r>
                        <a:rPr lang="en-US" sz="1400" b="0" baseline="0" dirty="0">
                          <a:latin typeface="Calibri" panose="020F0502020204030204" pitchFamily="34" charset="0"/>
                          <a:cs typeface="Times New Roman" panose="02020603050405020304" pitchFamily="18" charset="0"/>
                        </a:rPr>
                        <a:t>$35 </a:t>
                      </a:r>
                      <a:r>
                        <a:rPr lang="en-US" sz="1400" baseline="0" dirty="0">
                          <a:latin typeface="Calibri" panose="020F0502020204030204" pitchFamily="34" charset="0"/>
                          <a:cs typeface="Times New Roman" panose="02020603050405020304" pitchFamily="18" charset="0"/>
                        </a:rPr>
                        <a:t>Copay</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b="1" i="1" dirty="0">
                          <a:latin typeface="Calibri" panose="020F0502020204030204" pitchFamily="34" charset="0"/>
                          <a:cs typeface="Times New Roman" panose="02020603050405020304" pitchFamily="18" charset="0"/>
                        </a:rPr>
                        <a:t>Generic:</a:t>
                      </a:r>
                      <a:r>
                        <a:rPr lang="en-US" sz="1400" b="1" i="1" baseline="0" dirty="0">
                          <a:latin typeface="Calibri" panose="020F0502020204030204" pitchFamily="34" charset="0"/>
                          <a:cs typeface="Times New Roman" panose="02020603050405020304" pitchFamily="18" charset="0"/>
                        </a:rPr>
                        <a:t>      </a:t>
                      </a:r>
                      <a:r>
                        <a:rPr lang="en-US" sz="1400" b="0" baseline="0" dirty="0">
                          <a:latin typeface="Calibri" panose="020F0502020204030204" pitchFamily="34" charset="0"/>
                          <a:cs typeface="Times New Roman" panose="02020603050405020304" pitchFamily="18" charset="0"/>
                        </a:rPr>
                        <a:t>$10 + 50%</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Brand:</a:t>
                      </a:r>
                      <a:r>
                        <a:rPr lang="en-US" sz="1400"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$20 + 50%</a:t>
                      </a:r>
                    </a:p>
                    <a:p>
                      <a:r>
                        <a:rPr lang="en-US" sz="1400" b="1" i="1" baseline="0" dirty="0">
                          <a:latin typeface="Calibri" panose="020F0502020204030204" pitchFamily="34" charset="0"/>
                          <a:cs typeface="Times New Roman" panose="02020603050405020304" pitchFamily="18" charset="0"/>
                        </a:rPr>
                        <a:t>Non Brand: </a:t>
                      </a:r>
                      <a:r>
                        <a:rPr lang="en-US" sz="1400" b="0" baseline="0" dirty="0">
                          <a:latin typeface="Calibri" panose="020F0502020204030204" pitchFamily="34" charset="0"/>
                          <a:cs typeface="Times New Roman" panose="02020603050405020304" pitchFamily="18" charset="0"/>
                        </a:rPr>
                        <a:t>$35 + 50%</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9"/>
                  </a:ext>
                </a:extLst>
              </a:tr>
            </a:tbl>
          </a:graphicData>
        </a:graphic>
      </p:graphicFrame>
      <p:pic>
        <p:nvPicPr>
          <p:cNvPr id="10" name="Picture 9" descr="A close up of a sign&#10;&#10;Description generated with very high confidence">
            <a:extLst>
              <a:ext uri="{FF2B5EF4-FFF2-40B4-BE49-F238E27FC236}">
                <a16:creationId xmlns:a16="http://schemas.microsoft.com/office/drawing/2014/main" id="{29A767C7-F3AB-470C-8644-C8F279B2F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10" y="49698"/>
            <a:ext cx="2524227" cy="1204117"/>
          </a:xfrm>
          <a:prstGeom prst="rect">
            <a:avLst/>
          </a:prstGeom>
        </p:spPr>
      </p:pic>
      <p:sp>
        <p:nvSpPr>
          <p:cNvPr id="4" name="TextBox 3"/>
          <p:cNvSpPr txBox="1"/>
          <p:nvPr/>
        </p:nvSpPr>
        <p:spPr>
          <a:xfrm>
            <a:off x="2055812" y="6169292"/>
            <a:ext cx="2099677" cy="313932"/>
          </a:xfrm>
          <a:prstGeom prst="rect">
            <a:avLst/>
          </a:prstGeom>
          <a:noFill/>
        </p:spPr>
        <p:txBody>
          <a:bodyPr wrap="none" rtlCol="0">
            <a:spAutoFit/>
          </a:bodyPr>
          <a:lstStyle/>
          <a:p>
            <a:pPr>
              <a:lnSpc>
                <a:spcPct val="90000"/>
              </a:lnSpc>
            </a:pPr>
            <a:r>
              <a:rPr lang="en-US" sz="1600" dirty="0">
                <a:solidFill>
                  <a:schemeClr val="bg1"/>
                </a:solidFill>
                <a:effectLst>
                  <a:outerShdw blurRad="50800" dist="38100" dir="2700000" algn="tl">
                    <a:schemeClr val="bg2">
                      <a:lumMod val="50000"/>
                      <a:alpha val="43000"/>
                    </a:schemeClr>
                  </a:outerShdw>
                </a:effectLst>
                <a:latin typeface="Calibri" panose="020F0502020204030204" pitchFamily="34" charset="0"/>
                <a:cs typeface="Calibri" panose="020F0502020204030204" pitchFamily="34" charset="0"/>
              </a:rPr>
              <a:t>*AD = After Deductible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2" y="893477"/>
            <a:ext cx="12188825" cy="630942"/>
          </a:xfrm>
          <a:prstGeom prst="rect">
            <a:avLst/>
          </a:prstGeom>
          <a:noFill/>
        </p:spPr>
        <p:txBody>
          <a:bodyPr wrap="square" rtlCol="0">
            <a:sp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Postdoctoral Trainee Benefits Program </a:t>
            </a:r>
            <a:endParaRPr lang="en-US" sz="3500" u="sng" dirty="0">
              <a:ln w="12700">
                <a:solidFill>
                  <a:schemeClr val="tx1"/>
                </a:solidFill>
                <a:prstDash val="solid"/>
              </a:ln>
              <a:solidFill>
                <a:schemeClr val="bg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12</a:t>
            </a:fld>
            <a:endParaRPr lang="en-US"/>
          </a:p>
        </p:txBody>
      </p:sp>
      <p:sp>
        <p:nvSpPr>
          <p:cNvPr id="10" name="TextBox 9"/>
          <p:cNvSpPr txBox="1"/>
          <p:nvPr/>
        </p:nvSpPr>
        <p:spPr>
          <a:xfrm>
            <a:off x="2031467" y="5314066"/>
            <a:ext cx="12188825" cy="674031"/>
          </a:xfrm>
          <a:prstGeom prst="rect">
            <a:avLst/>
          </a:prstGeom>
          <a:noFill/>
        </p:spPr>
        <p:txBody>
          <a:bodyPr wrap="square" rtlCol="0">
            <a:spAutoFit/>
          </a:bodyPr>
          <a:lstStyle/>
          <a:p>
            <a:pPr>
              <a:lnSpc>
                <a:spcPct val="90000"/>
              </a:lnSpc>
            </a:pPr>
            <a:r>
              <a:rPr lang="en-US" sz="1400" b="1" dirty="0">
                <a:solidFill>
                  <a:schemeClr val="bg1"/>
                </a:solidFill>
                <a:latin typeface="Calibri" panose="020F0502020204030204" pitchFamily="34" charset="0"/>
                <a:cs typeface="Times New Roman" pitchFamily="18" charset="0"/>
              </a:rPr>
              <a:t>*AD = After Deductible</a:t>
            </a:r>
          </a:p>
          <a:p>
            <a:pPr>
              <a:lnSpc>
                <a:spcPct val="90000"/>
              </a:lnSpc>
            </a:pPr>
            <a:endParaRPr lang="en-US" sz="1400" b="1" dirty="0">
              <a:solidFill>
                <a:schemeClr val="bg1"/>
              </a:solidFill>
              <a:latin typeface="Calibri" panose="020F0502020204030204" pitchFamily="34" charset="0"/>
              <a:cs typeface="Times New Roman" pitchFamily="18" charset="0"/>
            </a:endParaRPr>
          </a:p>
          <a:p>
            <a:pPr>
              <a:lnSpc>
                <a:spcPct val="90000"/>
              </a:lnSpc>
            </a:pPr>
            <a:r>
              <a:rPr lang="en-US" sz="1400" b="1" dirty="0">
                <a:solidFill>
                  <a:schemeClr val="bg1"/>
                </a:solidFill>
                <a:latin typeface="Calibri" panose="020F0502020204030204" pitchFamily="34" charset="0"/>
                <a:cs typeface="Times New Roman" pitchFamily="18" charset="0"/>
              </a:rPr>
              <a:t>For more detailed plan design information go to: </a:t>
            </a:r>
            <a:r>
              <a:rPr lang="en-US" sz="1400" b="1" dirty="0">
                <a:solidFill>
                  <a:schemeClr val="bg1"/>
                </a:solidFill>
                <a:latin typeface="Calibri" panose="020F0502020204030204" pitchFamily="34" charset="0"/>
                <a:cs typeface="Times New Roman" pitchFamily="18" charset="0"/>
                <a:hlinkClick r:id="rId3"/>
              </a:rPr>
              <a:t>https://clients.garnett-powers.com/pd/vumc/documents/</a:t>
            </a:r>
            <a:r>
              <a:rPr lang="en-US" sz="1400" b="1" dirty="0">
                <a:solidFill>
                  <a:schemeClr val="bg1"/>
                </a:solidFill>
                <a:latin typeface="Calibri" panose="020F0502020204030204" pitchFamily="34" charset="0"/>
                <a:cs typeface="Times New Roman" pitchFamily="18" charset="0"/>
              </a:rPr>
              <a:t> </a:t>
            </a:r>
            <a:endParaRPr lang="en-US" sz="1400" b="1" dirty="0">
              <a:effectLst>
                <a:outerShdw blurRad="50800" dist="38100" dir="2700000" algn="tl">
                  <a:schemeClr val="bg2">
                    <a:lumMod val="50000"/>
                    <a:alpha val="43000"/>
                  </a:schemeClr>
                </a:outerShdw>
              </a:effectLst>
              <a:latin typeface="Calibri" panose="020F050202020403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38391257"/>
              </p:ext>
            </p:extLst>
          </p:nvPr>
        </p:nvGraphicFramePr>
        <p:xfrm>
          <a:off x="1856501" y="1871202"/>
          <a:ext cx="8475818" cy="3114040"/>
        </p:xfrm>
        <a:graphic>
          <a:graphicData uri="http://schemas.openxmlformats.org/drawingml/2006/table">
            <a:tbl>
              <a:tblPr firstRow="1" bandRow="1">
                <a:tableStyleId>{5C22544A-7EE6-4342-B048-85BDC9FD1C3A}</a:tableStyleId>
              </a:tblPr>
              <a:tblGrid>
                <a:gridCol w="3072343">
                  <a:extLst>
                    <a:ext uri="{9D8B030D-6E8A-4147-A177-3AD203B41FA5}">
                      <a16:colId xmlns:a16="http://schemas.microsoft.com/office/drawing/2014/main" val="20000"/>
                    </a:ext>
                  </a:extLst>
                </a:gridCol>
                <a:gridCol w="2660275">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1800" dirty="0">
                          <a:latin typeface="Calibri" panose="020F0502020204030204" pitchFamily="34" charset="0"/>
                          <a:cs typeface="Times New Roman" panose="02020603050405020304" pitchFamily="18" charset="0"/>
                        </a:rPr>
                        <a:t>Aetna 80/60</a:t>
                      </a:r>
                      <a:r>
                        <a:rPr lang="en-US" sz="1800" baseline="0" dirty="0">
                          <a:latin typeface="Calibri" panose="020F0502020204030204" pitchFamily="34" charset="0"/>
                          <a:cs typeface="Times New Roman" panose="02020603050405020304" pitchFamily="18" charset="0"/>
                        </a:rPr>
                        <a:t> </a:t>
                      </a:r>
                      <a:r>
                        <a:rPr lang="en-US" sz="1800" u="sng" baseline="0" dirty="0">
                          <a:latin typeface="Calibri" panose="020F0502020204030204" pitchFamily="34" charset="0"/>
                          <a:cs typeface="Times New Roman" panose="02020603050405020304" pitchFamily="18" charset="0"/>
                        </a:rPr>
                        <a:t>Base</a:t>
                      </a:r>
                      <a:r>
                        <a:rPr lang="en-US" sz="1800" baseline="0" dirty="0">
                          <a:latin typeface="Calibri" panose="020F0502020204030204" pitchFamily="34" charset="0"/>
                          <a:cs typeface="Times New Roman" panose="02020603050405020304" pitchFamily="18" charset="0"/>
                        </a:rPr>
                        <a:t> Medical Plan</a:t>
                      </a:r>
                      <a:endParaRPr lang="en-US" sz="1800" dirty="0">
                        <a:latin typeface="Calibri" panose="020F0502020204030204" pitchFamily="34" charset="0"/>
                        <a:cs typeface="Times New Roman" panose="02020603050405020304" pitchFamily="18" charset="0"/>
                      </a:endParaRPr>
                    </a:p>
                  </a:txBody>
                  <a:tcP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anose="02020603050405020304" pitchFamily="18" charset="0"/>
                        </a:rPr>
                        <a:t>Core Benefits</a:t>
                      </a:r>
                    </a:p>
                  </a:txBody>
                  <a:tcPr anchor="ct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In-Network</a:t>
                      </a:r>
                    </a:p>
                  </a:txBody>
                  <a:tcPr anchor="ct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Out-of-Network</a:t>
                      </a:r>
                    </a:p>
                  </a:txBody>
                  <a:tcPr anchor="ctr">
                    <a:solidFill>
                      <a:srgbClr val="C00000"/>
                    </a:solidFill>
                  </a:tcPr>
                </a:tc>
                <a:extLst>
                  <a:ext uri="{0D108BD9-81ED-4DB2-BD59-A6C34878D82A}">
                    <a16:rowId xmlns:a16="http://schemas.microsoft.com/office/drawing/2014/main" val="10001"/>
                  </a:ext>
                </a:extLst>
              </a:tr>
              <a:tr h="370840">
                <a:tc>
                  <a:txBody>
                    <a:bodyPr/>
                    <a:lstStyle/>
                    <a:p>
                      <a:pPr algn="l"/>
                      <a:r>
                        <a:rPr lang="en-US" sz="1800" b="1" dirty="0">
                          <a:latin typeface="Calibri" panose="020F0502020204030204" pitchFamily="34" charset="0"/>
                          <a:cs typeface="Times New Roman" panose="02020603050405020304" pitchFamily="18" charset="0"/>
                        </a:rPr>
                        <a:t>Emergency Room Visits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$150 Copay +</a:t>
                      </a:r>
                      <a:r>
                        <a:rPr lang="en-US" sz="1400" baseline="0" dirty="0">
                          <a:latin typeface="Calibri" panose="020F0502020204030204" pitchFamily="34" charset="0"/>
                          <a:cs typeface="Times New Roman" panose="02020603050405020304" pitchFamily="18" charset="0"/>
                        </a:rPr>
                        <a:t> 20%</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$150 Copay + 20%</a:t>
                      </a: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pPr algn="l"/>
                      <a:r>
                        <a:rPr lang="en-US" sz="1800" b="1" dirty="0">
                          <a:latin typeface="Calibri" panose="020F0502020204030204" pitchFamily="34" charset="0"/>
                          <a:cs typeface="Times New Roman" panose="02020603050405020304" pitchFamily="18" charset="0"/>
                        </a:rPr>
                        <a:t>Urgent Care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$35 Copay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$35</a:t>
                      </a:r>
                      <a:r>
                        <a:rPr lang="en-US" sz="1400" baseline="0" dirty="0">
                          <a:latin typeface="Calibri" panose="020F0502020204030204" pitchFamily="34" charset="0"/>
                          <a:cs typeface="Times New Roman" panose="02020603050405020304" pitchFamily="18" charset="0"/>
                        </a:rPr>
                        <a:t> </a:t>
                      </a:r>
                      <a:r>
                        <a:rPr lang="en-US" sz="1400" baseline="0" dirty="0" err="1">
                          <a:latin typeface="Calibri" panose="020F0502020204030204" pitchFamily="34" charset="0"/>
                          <a:cs typeface="Times New Roman" panose="02020603050405020304" pitchFamily="18" charset="0"/>
                        </a:rPr>
                        <a:t>Copay</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3"/>
                  </a:ext>
                </a:extLst>
              </a:tr>
              <a:tr h="370840">
                <a:tc>
                  <a:txBody>
                    <a:bodyPr/>
                    <a:lstStyle/>
                    <a:p>
                      <a:pPr algn="l"/>
                      <a:r>
                        <a:rPr lang="en-US" sz="1800" b="1" dirty="0">
                          <a:latin typeface="Calibri" panose="020F0502020204030204" pitchFamily="34" charset="0"/>
                          <a:cs typeface="Times New Roman" panose="02020603050405020304" pitchFamily="18" charset="0"/>
                        </a:rPr>
                        <a:t>Routine Physical Exam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40%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4"/>
                  </a:ext>
                </a:extLst>
              </a:tr>
              <a:tr h="370840">
                <a:tc>
                  <a:txBody>
                    <a:bodyPr/>
                    <a:lstStyle/>
                    <a:p>
                      <a:pPr algn="l"/>
                      <a:r>
                        <a:rPr lang="en-US" sz="1800" b="1" dirty="0">
                          <a:latin typeface="Calibri" panose="020F0502020204030204" pitchFamily="34" charset="0"/>
                          <a:cs typeface="Times New Roman" panose="02020603050405020304" pitchFamily="18" charset="0"/>
                        </a:rPr>
                        <a:t>Routine Gynecological Exam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40%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5"/>
                  </a:ext>
                </a:extLst>
              </a:tr>
              <a:tr h="370840">
                <a:tc>
                  <a:txBody>
                    <a:bodyPr/>
                    <a:lstStyle/>
                    <a:p>
                      <a:pPr algn="l"/>
                      <a:r>
                        <a:rPr lang="en-US" sz="1800" b="1" dirty="0">
                          <a:latin typeface="Calibri" panose="020F0502020204030204" pitchFamily="34" charset="0"/>
                          <a:cs typeface="Times New Roman" panose="02020603050405020304" pitchFamily="18" charset="0"/>
                        </a:rPr>
                        <a:t>Routine</a:t>
                      </a:r>
                      <a:r>
                        <a:rPr lang="en-US" sz="1800" b="1" baseline="0" dirty="0">
                          <a:latin typeface="Calibri" panose="020F0502020204030204" pitchFamily="34" charset="0"/>
                          <a:cs typeface="Times New Roman" panose="02020603050405020304" pitchFamily="18" charset="0"/>
                        </a:rPr>
                        <a:t> Mammograms </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40%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6"/>
                  </a:ext>
                </a:extLst>
              </a:tr>
              <a:tr h="370840">
                <a:tc>
                  <a:txBody>
                    <a:bodyPr/>
                    <a:lstStyle/>
                    <a:p>
                      <a:pPr algn="l"/>
                      <a:r>
                        <a:rPr lang="en-US" sz="1800" b="1" dirty="0">
                          <a:latin typeface="Calibri" panose="020F0502020204030204" pitchFamily="34" charset="0"/>
                          <a:cs typeface="Times New Roman" panose="02020603050405020304" pitchFamily="18" charset="0"/>
                        </a:rPr>
                        <a:t>Mental Health</a:t>
                      </a:r>
                      <a:r>
                        <a:rPr lang="en-US" sz="1800" b="1" baseline="0" dirty="0">
                          <a:latin typeface="Calibri" panose="020F0502020204030204" pitchFamily="34" charset="0"/>
                          <a:cs typeface="Times New Roman" panose="02020603050405020304" pitchFamily="18" charset="0"/>
                        </a:rPr>
                        <a:t> </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0" i="0" u="none" baseline="0" dirty="0">
                          <a:latin typeface="Calibri" panose="020F0502020204030204" pitchFamily="34" charset="0"/>
                          <a:cs typeface="Times New Roman" panose="02020603050405020304" pitchFamily="18" charset="0"/>
                        </a:rPr>
                        <a:t>20% + $150 Copay AD*</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$40 Copay </a:t>
                      </a:r>
                    </a:p>
                  </a:txBody>
                  <a:tcPr anchor="ctr">
                    <a:solidFill>
                      <a:schemeClr val="tx1">
                        <a:lumMod val="9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0" i="0" u="none" baseline="0" dirty="0">
                          <a:latin typeface="Calibri" panose="020F0502020204030204" pitchFamily="34" charset="0"/>
                          <a:cs typeface="Times New Roman" panose="02020603050405020304" pitchFamily="18" charset="0"/>
                        </a:rPr>
                        <a:t>40% + $300 Copay AD*</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40% AD*</a:t>
                      </a:r>
                    </a:p>
                  </a:txBody>
                  <a:tcPr anchor="ctr">
                    <a:solidFill>
                      <a:schemeClr val="tx1">
                        <a:lumMod val="95000"/>
                      </a:schemeClr>
                    </a:solidFill>
                  </a:tcPr>
                </a:tc>
                <a:extLst>
                  <a:ext uri="{0D108BD9-81ED-4DB2-BD59-A6C34878D82A}">
                    <a16:rowId xmlns:a16="http://schemas.microsoft.com/office/drawing/2014/main" val="10007"/>
                  </a:ext>
                </a:extLst>
              </a:tr>
            </a:tbl>
          </a:graphicData>
        </a:graphic>
      </p:graphicFrame>
      <p:pic>
        <p:nvPicPr>
          <p:cNvPr id="14" name="Picture 13" descr="A close up of a sign&#10;&#10;Description generated with very high confidence">
            <a:extLst>
              <a:ext uri="{FF2B5EF4-FFF2-40B4-BE49-F238E27FC236}">
                <a16:creationId xmlns:a16="http://schemas.microsoft.com/office/drawing/2014/main" id="{2197B889-3731-4C80-82F9-67D3F01FF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12" y="-28447"/>
            <a:ext cx="2455742" cy="1171448"/>
          </a:xfrm>
          <a:prstGeom prst="rect">
            <a:avLst/>
          </a:prstGeom>
        </p:spPr>
      </p:pic>
    </p:spTree>
    <p:extLst>
      <p:ext uri="{BB962C8B-B14F-4D97-AF65-F5344CB8AC3E}">
        <p14:creationId xmlns:p14="http://schemas.microsoft.com/office/powerpoint/2010/main" val="128124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762000"/>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Aetna 90/70 Buy-Up Plan</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13</a:t>
            </a:fld>
            <a:endParaRPr lang="en-US"/>
          </a:p>
        </p:txBody>
      </p:sp>
      <p:sp>
        <p:nvSpPr>
          <p:cNvPr id="14" name="TextBox 13"/>
          <p:cNvSpPr txBox="1"/>
          <p:nvPr/>
        </p:nvSpPr>
        <p:spPr>
          <a:xfrm>
            <a:off x="1065212" y="2163901"/>
            <a:ext cx="10515600" cy="3170099"/>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 </a:t>
            </a: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Aetna Open Choice PPO 90/70 Buy-Up Option Plan offers you comprehensive benefits coverage with an In-Network and Out-of-Network benefit as well as prescription drug benefits</a:t>
            </a:r>
          </a:p>
          <a:p>
            <a:pPr marL="342900" indent="-3429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If you wish to be enrolled in this plan, you will be responsible for a monthly contribution depending on your enrollment tier</a:t>
            </a:r>
          </a:p>
          <a:p>
            <a:pPr marL="342900" indent="-3429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Before enrolling your eligible dependents, please check with your Department Administrator to assure that your dependents are eligible for the plan</a:t>
            </a:r>
          </a:p>
          <a:p>
            <a:r>
              <a:rPr lang="en-US" dirty="0">
                <a:solidFill>
                  <a:schemeClr val="bg1"/>
                </a:solidFill>
                <a:latin typeface="Calibri" panose="020F0502020204030204" pitchFamily="34" charset="0"/>
                <a:cs typeface="Times New Roman" pitchFamily="18" charset="0"/>
              </a:rPr>
              <a:t> </a:t>
            </a:r>
          </a:p>
          <a:p>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 name="Picture 8" descr="A close up of a sign&#10;&#10;Description generated with very high confidence">
            <a:extLst>
              <a:ext uri="{FF2B5EF4-FFF2-40B4-BE49-F238E27FC236}">
                <a16:creationId xmlns:a16="http://schemas.microsoft.com/office/drawing/2014/main" id="{D0BE4654-394D-45FB-A97F-D9E15D656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19373"/>
            <a:ext cx="2834715" cy="1352227"/>
          </a:xfrm>
          <a:prstGeom prst="rect">
            <a:avLst/>
          </a:prstGeom>
        </p:spPr>
      </p:pic>
    </p:spTree>
    <p:extLst>
      <p:ext uri="{BB962C8B-B14F-4D97-AF65-F5344CB8AC3E}">
        <p14:creationId xmlns:p14="http://schemas.microsoft.com/office/powerpoint/2010/main" val="203121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788" y="446529"/>
            <a:ext cx="12188825" cy="630942"/>
          </a:xfrm>
          <a:prstGeom prst="rect">
            <a:avLst/>
          </a:prstGeom>
          <a:noFill/>
        </p:spPr>
        <p:txBody>
          <a:bodyPr wrap="square" rtlCol="0">
            <a:sp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Postdoctoral Trainee Benefits Program</a:t>
            </a:r>
            <a:endParaRPr lang="en-US" sz="3500" u="sng" dirty="0">
              <a:ln w="12700">
                <a:solidFill>
                  <a:schemeClr val="tx1"/>
                </a:solidFill>
                <a:prstDash val="solid"/>
              </a:ln>
              <a:solidFill>
                <a:srgbClr val="035A9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617868356"/>
              </p:ext>
            </p:extLst>
          </p:nvPr>
        </p:nvGraphicFramePr>
        <p:xfrm>
          <a:off x="760412" y="1243400"/>
          <a:ext cx="10744200" cy="536448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70840">
                <a:tc gridSpan="3">
                  <a:txBody>
                    <a:bodyPr/>
                    <a:lstStyle/>
                    <a:p>
                      <a:pPr algn="ctr"/>
                      <a:r>
                        <a:rPr lang="en-US" sz="1800" dirty="0">
                          <a:latin typeface="Calibri" panose="020F0502020204030204" pitchFamily="34" charset="0"/>
                          <a:cs typeface="Times New Roman" panose="02020603050405020304" pitchFamily="18" charset="0"/>
                        </a:rPr>
                        <a:t>Aetna 90/70</a:t>
                      </a:r>
                      <a:r>
                        <a:rPr lang="en-US" sz="1800" baseline="0" dirty="0">
                          <a:latin typeface="Calibri" panose="020F0502020204030204" pitchFamily="34" charset="0"/>
                          <a:cs typeface="Times New Roman" panose="02020603050405020304" pitchFamily="18" charset="0"/>
                        </a:rPr>
                        <a:t> Buy-Up Medical Plan</a:t>
                      </a:r>
                      <a:endParaRPr lang="en-US" sz="1800" dirty="0">
                        <a:latin typeface="Calibri" panose="020F0502020204030204" pitchFamily="34" charset="0"/>
                        <a:cs typeface="Times New Roman" panose="02020603050405020304" pitchFamily="18" charset="0"/>
                      </a:endParaRPr>
                    </a:p>
                  </a:txBody>
                  <a:tcP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anose="02020603050405020304" pitchFamily="18" charset="0"/>
                        </a:rPr>
                        <a:t>Core Benefits</a:t>
                      </a:r>
                    </a:p>
                  </a:txBody>
                  <a:tcP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In-Network</a:t>
                      </a:r>
                    </a:p>
                  </a:txBody>
                  <a:tcP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Out-of-Network</a:t>
                      </a:r>
                    </a:p>
                  </a:txBody>
                  <a:tcPr>
                    <a:solidFill>
                      <a:srgbClr val="C00000"/>
                    </a:solidFill>
                  </a:tcPr>
                </a:tc>
                <a:extLst>
                  <a:ext uri="{0D108BD9-81ED-4DB2-BD59-A6C34878D82A}">
                    <a16:rowId xmlns:a16="http://schemas.microsoft.com/office/drawing/2014/main" val="10001"/>
                  </a:ext>
                </a:extLst>
              </a:tr>
              <a:tr h="370840">
                <a:tc>
                  <a:txBody>
                    <a:bodyPr/>
                    <a:lstStyle/>
                    <a:p>
                      <a:pPr algn="l"/>
                      <a:r>
                        <a:rPr lang="en-US" sz="1800" b="1" dirty="0">
                          <a:latin typeface="Calibri" panose="020F0502020204030204" pitchFamily="34" charset="0"/>
                          <a:cs typeface="Times New Roman" panose="02020603050405020304" pitchFamily="18" charset="0"/>
                        </a:rPr>
                        <a:t>Deductible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$500 / Individual</a:t>
                      </a:r>
                      <a:r>
                        <a:rPr lang="en-US" sz="1400" baseline="0" dirty="0">
                          <a:latin typeface="Calibri" panose="020F0502020204030204" pitchFamily="34" charset="0"/>
                          <a:cs typeface="Times New Roman" panose="02020603050405020304" pitchFamily="18" charset="0"/>
                        </a:rPr>
                        <a:t> </a:t>
                      </a:r>
                    </a:p>
                    <a:p>
                      <a:r>
                        <a:rPr lang="en-US" sz="1400" baseline="0" dirty="0">
                          <a:latin typeface="Calibri" panose="020F0502020204030204" pitchFamily="34" charset="0"/>
                          <a:cs typeface="Times New Roman" panose="02020603050405020304" pitchFamily="18" charset="0"/>
                        </a:rPr>
                        <a:t>$1,000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$1,000</a:t>
                      </a:r>
                      <a:r>
                        <a:rPr lang="en-US" sz="1400" baseline="0" dirty="0">
                          <a:latin typeface="Calibri" panose="020F0502020204030204" pitchFamily="34" charset="0"/>
                          <a:cs typeface="Times New Roman" panose="02020603050405020304" pitchFamily="18" charset="0"/>
                        </a:rPr>
                        <a:t> / Individual</a:t>
                      </a:r>
                    </a:p>
                    <a:p>
                      <a:r>
                        <a:rPr lang="en-US" sz="1400" baseline="0" dirty="0">
                          <a:latin typeface="Calibri" panose="020F0502020204030204" pitchFamily="34" charset="0"/>
                          <a:cs typeface="Times New Roman" panose="02020603050405020304" pitchFamily="18" charset="0"/>
                        </a:rPr>
                        <a:t>$2,000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pPr algn="l"/>
                      <a:r>
                        <a:rPr lang="en-US" sz="1800" b="1" dirty="0">
                          <a:latin typeface="Calibri" panose="020F0502020204030204" pitchFamily="34" charset="0"/>
                          <a:cs typeface="Times New Roman" panose="02020603050405020304" pitchFamily="18" charset="0"/>
                        </a:rPr>
                        <a:t>Annual</a:t>
                      </a:r>
                      <a:r>
                        <a:rPr lang="en-US" sz="1800" b="1" baseline="0" dirty="0">
                          <a:latin typeface="Calibri" panose="020F0502020204030204" pitchFamily="34" charset="0"/>
                          <a:cs typeface="Times New Roman" panose="02020603050405020304" pitchFamily="18" charset="0"/>
                        </a:rPr>
                        <a:t> Maximum Out-of-Pocket</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$2,000</a:t>
                      </a:r>
                      <a:r>
                        <a:rPr lang="en-US" sz="1400" baseline="0" dirty="0">
                          <a:latin typeface="Calibri" panose="020F0502020204030204" pitchFamily="34" charset="0"/>
                          <a:cs typeface="Times New Roman" panose="02020603050405020304" pitchFamily="18" charset="0"/>
                        </a:rPr>
                        <a:t> / Individual </a:t>
                      </a:r>
                    </a:p>
                    <a:p>
                      <a:r>
                        <a:rPr lang="en-US" sz="1400" baseline="0" dirty="0">
                          <a:latin typeface="Calibri" panose="020F0502020204030204" pitchFamily="34" charset="0"/>
                          <a:cs typeface="Times New Roman" panose="02020603050405020304" pitchFamily="18" charset="0"/>
                        </a:rPr>
                        <a:t>$4,000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$4,000</a:t>
                      </a:r>
                      <a:r>
                        <a:rPr lang="en-US" sz="1400" baseline="0" dirty="0">
                          <a:latin typeface="Calibri" panose="020F0502020204030204" pitchFamily="34" charset="0"/>
                          <a:cs typeface="Times New Roman" panose="02020603050405020304" pitchFamily="18" charset="0"/>
                        </a:rPr>
                        <a:t> / Individual </a:t>
                      </a:r>
                    </a:p>
                    <a:p>
                      <a:r>
                        <a:rPr lang="en-US" sz="1400" baseline="0" dirty="0">
                          <a:latin typeface="Calibri" panose="020F0502020204030204" pitchFamily="34" charset="0"/>
                          <a:cs typeface="Times New Roman" panose="02020603050405020304" pitchFamily="18" charset="0"/>
                        </a:rPr>
                        <a:t>$8,000 / Family </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3"/>
                  </a:ext>
                </a:extLst>
              </a:tr>
              <a:tr h="370840">
                <a:tc>
                  <a:txBody>
                    <a:bodyPr/>
                    <a:lstStyle/>
                    <a:p>
                      <a:pPr algn="l"/>
                      <a:r>
                        <a:rPr lang="en-US" sz="1800" b="1" dirty="0">
                          <a:latin typeface="Calibri" panose="020F0502020204030204" pitchFamily="34" charset="0"/>
                          <a:cs typeface="Times New Roman" panose="02020603050405020304" pitchFamily="18" charset="0"/>
                        </a:rPr>
                        <a:t>Lifetime</a:t>
                      </a:r>
                      <a:r>
                        <a:rPr lang="en-US" sz="1800" b="1" baseline="0" dirty="0">
                          <a:latin typeface="Calibri" panose="020F0502020204030204" pitchFamily="34" charset="0"/>
                          <a:cs typeface="Times New Roman" panose="02020603050405020304" pitchFamily="18" charset="0"/>
                        </a:rPr>
                        <a:t> Maximum</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Unlimited</a:t>
                      </a:r>
                      <a:r>
                        <a:rPr lang="en-US" sz="1400" baseline="0" dirty="0">
                          <a:latin typeface="Calibri" panose="020F0502020204030204" pitchFamily="34" charset="0"/>
                          <a:cs typeface="Times New Roman" panose="02020603050405020304" pitchFamily="18" charset="0"/>
                        </a:rPr>
                        <a:t> </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Unlimited</a:t>
                      </a:r>
                    </a:p>
                  </a:txBody>
                  <a:tcPr anchor="ctr">
                    <a:solidFill>
                      <a:schemeClr val="tx1">
                        <a:lumMod val="75000"/>
                      </a:schemeClr>
                    </a:solidFill>
                  </a:tcPr>
                </a:tc>
                <a:extLst>
                  <a:ext uri="{0D108BD9-81ED-4DB2-BD59-A6C34878D82A}">
                    <a16:rowId xmlns:a16="http://schemas.microsoft.com/office/drawing/2014/main" val="10004"/>
                  </a:ext>
                </a:extLst>
              </a:tr>
              <a:tr h="370840">
                <a:tc>
                  <a:txBody>
                    <a:bodyPr/>
                    <a:lstStyle/>
                    <a:p>
                      <a:pPr algn="l"/>
                      <a:r>
                        <a:rPr lang="en-US" sz="1800" b="1" dirty="0">
                          <a:latin typeface="Calibri" panose="020F0502020204030204" pitchFamily="34" charset="0"/>
                          <a:cs typeface="Times New Roman" panose="02020603050405020304" pitchFamily="18" charset="0"/>
                        </a:rPr>
                        <a:t>Physician Office Visit</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$20</a:t>
                      </a:r>
                      <a:r>
                        <a:rPr lang="en-US" sz="1400" baseline="0" dirty="0">
                          <a:latin typeface="Calibri" panose="020F0502020204030204" pitchFamily="34" charset="0"/>
                          <a:cs typeface="Times New Roman" panose="02020603050405020304" pitchFamily="18" charset="0"/>
                        </a:rPr>
                        <a:t> Copay </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5"/>
                  </a:ext>
                </a:extLst>
              </a:tr>
              <a:tr h="370840">
                <a:tc>
                  <a:txBody>
                    <a:bodyPr/>
                    <a:lstStyle/>
                    <a:p>
                      <a:pPr algn="l"/>
                      <a:r>
                        <a:rPr lang="en-US" sz="1800" b="1" dirty="0">
                          <a:latin typeface="Calibri" panose="020F0502020204030204" pitchFamily="34" charset="0"/>
                          <a:cs typeface="Times New Roman" panose="02020603050405020304" pitchFamily="18" charset="0"/>
                        </a:rPr>
                        <a:t>Specialist Visit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$40 Copay </a:t>
                      </a:r>
                    </a:p>
                  </a:txBody>
                  <a:tcPr anchor="ct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30%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6"/>
                  </a:ext>
                </a:extLst>
              </a:tr>
              <a:tr h="370840">
                <a:tc>
                  <a:txBody>
                    <a:bodyPr/>
                    <a:lstStyle/>
                    <a:p>
                      <a:pPr algn="l"/>
                      <a:r>
                        <a:rPr lang="en-US" sz="1800" b="1" dirty="0">
                          <a:latin typeface="Calibri" panose="020F0502020204030204" pitchFamily="34" charset="0"/>
                          <a:cs typeface="Times New Roman" panose="02020603050405020304" pitchFamily="18" charset="0"/>
                        </a:rPr>
                        <a:t>Walk-in Clinics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$20 Copay </a:t>
                      </a:r>
                    </a:p>
                  </a:txBody>
                  <a:tcPr anchor="ct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30% After</a:t>
                      </a:r>
                      <a:r>
                        <a:rPr lang="en-US" sz="1400" baseline="0" dirty="0">
                          <a:latin typeface="Calibri" panose="020F0502020204030204" pitchFamily="34" charset="0"/>
                          <a:cs typeface="Times New Roman" panose="02020603050405020304" pitchFamily="18" charset="0"/>
                        </a:rPr>
                        <a:t>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7"/>
                  </a:ext>
                </a:extLst>
              </a:tr>
              <a:tr h="370840">
                <a:tc>
                  <a:txBody>
                    <a:bodyPr/>
                    <a:lstStyle/>
                    <a:p>
                      <a:pPr algn="l"/>
                      <a:r>
                        <a:rPr lang="en-US" sz="1800" b="1" dirty="0">
                          <a:latin typeface="Calibri" panose="020F0502020204030204" pitchFamily="34" charset="0"/>
                          <a:cs typeface="Times New Roman" panose="02020603050405020304" pitchFamily="18" charset="0"/>
                        </a:rPr>
                        <a:t>Hospitalization</a:t>
                      </a:r>
                    </a:p>
                  </a:txBody>
                  <a:tcPr anchor="ctr">
                    <a:solidFill>
                      <a:schemeClr val="tx1">
                        <a:lumMod val="7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0" i="0" u="none" baseline="0" dirty="0">
                          <a:latin typeface="Calibri" panose="020F0502020204030204" pitchFamily="34" charset="0"/>
                          <a:cs typeface="Times New Roman" panose="02020603050405020304" pitchFamily="18" charset="0"/>
                        </a:rPr>
                        <a:t>$150 + 10% After Deductible</a:t>
                      </a:r>
                      <a:endParaRPr lang="en-US" sz="1400" b="0" i="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10% After Deductible</a:t>
                      </a:r>
                    </a:p>
                    <a:p>
                      <a:r>
                        <a:rPr lang="en-US" sz="1400" b="1" i="1" baseline="0" dirty="0">
                          <a:latin typeface="Calibri" panose="020F0502020204030204" pitchFamily="34" charset="0"/>
                          <a:cs typeface="Times New Roman" panose="02020603050405020304" pitchFamily="18" charset="0"/>
                        </a:rPr>
                        <a:t>Pregnancy</a:t>
                      </a:r>
                      <a:r>
                        <a:rPr lang="en-US" sz="1400" b="1" baseline="0" dirty="0">
                          <a:latin typeface="Calibri" panose="020F0502020204030204" pitchFamily="34" charset="0"/>
                          <a:cs typeface="Times New Roman" panose="02020603050405020304" pitchFamily="18" charset="0"/>
                        </a:rPr>
                        <a:t>:</a:t>
                      </a:r>
                      <a:r>
                        <a:rPr lang="en-US" sz="1400" b="0" baseline="0" dirty="0">
                          <a:latin typeface="Calibri" panose="020F0502020204030204" pitchFamily="34" charset="0"/>
                          <a:cs typeface="Times New Roman" panose="02020603050405020304" pitchFamily="18" charset="0"/>
                        </a:rPr>
                        <a:t>10% </a:t>
                      </a:r>
                      <a:r>
                        <a:rPr lang="en-US" sz="1400" baseline="0" dirty="0">
                          <a:latin typeface="Calibri" panose="020F0502020204030204" pitchFamily="34" charset="0"/>
                          <a:cs typeface="Times New Roman" panose="02020603050405020304" pitchFamily="18" charset="0"/>
                        </a:rPr>
                        <a:t>+ $150 Copay After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r>
                        <a:rPr lang="en-US" sz="1400" b="1" i="1" dirty="0">
                          <a:latin typeface="Calibri" panose="020F0502020204030204" pitchFamily="34" charset="0"/>
                          <a:cs typeface="Times New Roman" panose="02020603050405020304" pitchFamily="18" charset="0"/>
                        </a:rPr>
                        <a:t>Inpatient</a:t>
                      </a:r>
                      <a:r>
                        <a:rPr lang="en-US" sz="1400" b="1"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$250 Copay + 30% After Deductible</a:t>
                      </a:r>
                    </a:p>
                    <a:p>
                      <a:r>
                        <a:rPr lang="en-US" sz="1400" b="1" i="1" baseline="0" dirty="0">
                          <a:latin typeface="Calibri" panose="020F0502020204030204" pitchFamily="34" charset="0"/>
                          <a:cs typeface="Times New Roman" panose="02020603050405020304" pitchFamily="18" charset="0"/>
                        </a:rPr>
                        <a:t>Outpatient:</a:t>
                      </a:r>
                      <a:r>
                        <a:rPr lang="en-US" sz="1400" i="1" baseline="0" dirty="0">
                          <a:latin typeface="Calibri" panose="020F0502020204030204" pitchFamily="34" charset="0"/>
                          <a:cs typeface="Times New Roman" panose="02020603050405020304" pitchFamily="18" charset="0"/>
                        </a:rPr>
                        <a:t> </a:t>
                      </a:r>
                      <a:r>
                        <a:rPr lang="en-US" sz="1400" i="0" baseline="0" dirty="0">
                          <a:latin typeface="Calibri" panose="020F0502020204030204" pitchFamily="34" charset="0"/>
                          <a:cs typeface="Times New Roman" panose="02020603050405020304" pitchFamily="18" charset="0"/>
                        </a:rPr>
                        <a:t> 3</a:t>
                      </a:r>
                      <a:r>
                        <a:rPr lang="en-US" sz="1400" baseline="0" dirty="0">
                          <a:latin typeface="Calibri" panose="020F0502020204030204" pitchFamily="34" charset="0"/>
                          <a:cs typeface="Times New Roman" panose="02020603050405020304" pitchFamily="18" charset="0"/>
                        </a:rPr>
                        <a:t>0% After Deductible</a:t>
                      </a:r>
                    </a:p>
                    <a:p>
                      <a:r>
                        <a:rPr lang="en-US" sz="1400" b="1" i="1" baseline="0" dirty="0">
                          <a:latin typeface="Calibri" panose="020F0502020204030204" pitchFamily="34" charset="0"/>
                          <a:cs typeface="Times New Roman" panose="02020603050405020304" pitchFamily="18" charset="0"/>
                        </a:rPr>
                        <a:t>Pregnancy: </a:t>
                      </a:r>
                      <a:r>
                        <a:rPr lang="en-US" sz="1400" baseline="0" dirty="0">
                          <a:latin typeface="Calibri" panose="020F0502020204030204" pitchFamily="34" charset="0"/>
                          <a:cs typeface="Times New Roman" panose="02020603050405020304" pitchFamily="18" charset="0"/>
                        </a:rPr>
                        <a:t>$250 Copay + 30% After Deductible</a:t>
                      </a:r>
                      <a:endParaRPr lang="en-US" sz="14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8"/>
                  </a:ext>
                </a:extLst>
              </a:tr>
              <a:tr h="0">
                <a:tc>
                  <a:txBody>
                    <a:bodyPr/>
                    <a:lstStyle/>
                    <a:p>
                      <a:pPr algn="l"/>
                      <a:r>
                        <a:rPr lang="en-US" sz="1800" b="1" dirty="0">
                          <a:latin typeface="Calibri" panose="020F0502020204030204" pitchFamily="34" charset="0"/>
                          <a:cs typeface="Times New Roman" panose="02020603050405020304" pitchFamily="18" charset="0"/>
                        </a:rPr>
                        <a:t>Prescription </a:t>
                      </a:r>
                      <a:r>
                        <a:rPr lang="en-US" sz="1800" b="1">
                          <a:latin typeface="Calibri" panose="020F0502020204030204" pitchFamily="34" charset="0"/>
                          <a:cs typeface="Times New Roman" panose="02020603050405020304" pitchFamily="18" charset="0"/>
                        </a:rPr>
                        <a:t>Drugs</a:t>
                      </a:r>
                      <a:r>
                        <a:rPr lang="en-US" sz="1800" b="1" baseline="0">
                          <a:latin typeface="Calibri" panose="020F0502020204030204" pitchFamily="34" charset="0"/>
                          <a:cs typeface="Times New Roman" panose="02020603050405020304" pitchFamily="18" charset="0"/>
                        </a:rPr>
                        <a:t> (RX)</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b="1" i="1" dirty="0">
                          <a:latin typeface="Calibri" panose="020F0502020204030204" pitchFamily="34" charset="0"/>
                          <a:cs typeface="Times New Roman" panose="02020603050405020304" pitchFamily="18" charset="0"/>
                        </a:rPr>
                        <a:t>Generic:</a:t>
                      </a:r>
                      <a:r>
                        <a:rPr lang="en-US" sz="1400" b="1"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$15 Copay </a:t>
                      </a:r>
                    </a:p>
                    <a:p>
                      <a:r>
                        <a:rPr lang="en-US" sz="1400" b="1" i="1" baseline="0" dirty="0">
                          <a:latin typeface="Calibri" panose="020F0502020204030204" pitchFamily="34" charset="0"/>
                          <a:cs typeface="Times New Roman" panose="02020603050405020304" pitchFamily="18" charset="0"/>
                        </a:rPr>
                        <a:t>Brand:</a:t>
                      </a:r>
                      <a:r>
                        <a:rPr lang="en-US" sz="1400"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$35 Copay </a:t>
                      </a:r>
                    </a:p>
                    <a:p>
                      <a:r>
                        <a:rPr lang="en-US" sz="1400" b="1" i="1" baseline="0" dirty="0">
                          <a:latin typeface="Calibri" panose="020F0502020204030204" pitchFamily="34" charset="0"/>
                          <a:cs typeface="Times New Roman" panose="02020603050405020304" pitchFamily="18" charset="0"/>
                        </a:rPr>
                        <a:t>Non Brand: </a:t>
                      </a:r>
                      <a:r>
                        <a:rPr lang="en-US" sz="1400" baseline="0" dirty="0">
                          <a:latin typeface="Calibri" panose="020F0502020204030204" pitchFamily="34" charset="0"/>
                          <a:cs typeface="Times New Roman" panose="02020603050405020304" pitchFamily="18" charset="0"/>
                        </a:rPr>
                        <a:t>$50 Copay</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r>
                        <a:rPr lang="en-US" sz="1400" b="1" i="1" dirty="0">
                          <a:latin typeface="Calibri" panose="020F0502020204030204" pitchFamily="34" charset="0"/>
                          <a:cs typeface="Times New Roman" panose="02020603050405020304" pitchFamily="18" charset="0"/>
                        </a:rPr>
                        <a:t>Generic:</a:t>
                      </a:r>
                      <a:r>
                        <a:rPr lang="en-US" sz="1400" b="1" i="1" baseline="0" dirty="0">
                          <a:latin typeface="Calibri" panose="020F0502020204030204" pitchFamily="34" charset="0"/>
                          <a:cs typeface="Times New Roman" panose="02020603050405020304" pitchFamily="18" charset="0"/>
                        </a:rPr>
                        <a:t>      </a:t>
                      </a:r>
                      <a:r>
                        <a:rPr lang="en-US" sz="1400" b="0" baseline="0" dirty="0">
                          <a:latin typeface="Calibri" panose="020F0502020204030204" pitchFamily="34" charset="0"/>
                          <a:cs typeface="Times New Roman" panose="02020603050405020304" pitchFamily="18" charset="0"/>
                        </a:rPr>
                        <a:t>30% coinsurance after copay/RX; </a:t>
                      </a:r>
                    </a:p>
                    <a:p>
                      <a:r>
                        <a:rPr lang="en-US" sz="1400" b="0" baseline="0" dirty="0">
                          <a:latin typeface="Calibri" panose="020F0502020204030204" pitchFamily="34" charset="0"/>
                          <a:cs typeface="Times New Roman" panose="02020603050405020304" pitchFamily="18" charset="0"/>
                        </a:rPr>
                        <a:t>                      $15 for 30 day supply</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Brand:</a:t>
                      </a:r>
                      <a:r>
                        <a:rPr lang="en-US" sz="1400" i="1" baseline="0" dirty="0">
                          <a:latin typeface="Calibri" panose="020F0502020204030204" pitchFamily="34" charset="0"/>
                          <a:cs typeface="Times New Roman" panose="02020603050405020304" pitchFamily="18" charset="0"/>
                        </a:rPr>
                        <a:t>         </a:t>
                      </a:r>
                      <a:r>
                        <a:rPr lang="en-US" sz="1400" baseline="0" dirty="0">
                          <a:latin typeface="Calibri" panose="020F0502020204030204" pitchFamily="34" charset="0"/>
                          <a:cs typeface="Times New Roman" panose="02020603050405020304" pitchFamily="18" charset="0"/>
                        </a:rPr>
                        <a:t>30% coinsurance after copay/RX;</a:t>
                      </a:r>
                    </a:p>
                    <a:p>
                      <a:r>
                        <a:rPr lang="en-US" sz="1400" baseline="0" dirty="0">
                          <a:latin typeface="Calibri" panose="020F0502020204030204" pitchFamily="34" charset="0"/>
                          <a:cs typeface="Times New Roman" panose="02020603050405020304" pitchFamily="18" charset="0"/>
                        </a:rPr>
                        <a:t>                       $35 for 30 day supply</a:t>
                      </a:r>
                    </a:p>
                    <a:p>
                      <a:r>
                        <a:rPr lang="en-US" sz="1400" b="1" i="1" baseline="0" dirty="0">
                          <a:latin typeface="Calibri" panose="020F0502020204030204" pitchFamily="34" charset="0"/>
                          <a:cs typeface="Times New Roman" panose="02020603050405020304" pitchFamily="18" charset="0"/>
                        </a:rPr>
                        <a:t>Non Brand: </a:t>
                      </a:r>
                      <a:r>
                        <a:rPr lang="en-US" sz="1400" b="0" baseline="0" dirty="0">
                          <a:latin typeface="Calibri" panose="020F0502020204030204" pitchFamily="34" charset="0"/>
                          <a:cs typeface="Times New Roman" panose="02020603050405020304" pitchFamily="18" charset="0"/>
                        </a:rPr>
                        <a:t>30% coinsurance after copay/RX; </a:t>
                      </a:r>
                    </a:p>
                    <a:p>
                      <a:r>
                        <a:rPr lang="en-US" sz="1400" dirty="0">
                          <a:latin typeface="Calibri" panose="020F0502020204030204" pitchFamily="34" charset="0"/>
                          <a:cs typeface="Times New Roman" panose="02020603050405020304" pitchFamily="18" charset="0"/>
                        </a:rPr>
                        <a:t>                        $50</a:t>
                      </a:r>
                      <a:r>
                        <a:rPr lang="en-US" sz="1400" baseline="0" dirty="0">
                          <a:latin typeface="Calibri" panose="020F0502020204030204" pitchFamily="34" charset="0"/>
                          <a:cs typeface="Times New Roman" panose="02020603050405020304" pitchFamily="18" charset="0"/>
                        </a:rPr>
                        <a:t> for 30 day supply</a:t>
                      </a:r>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9"/>
                  </a:ext>
                </a:extLst>
              </a:tr>
            </a:tbl>
          </a:graphicData>
        </a:graphic>
      </p:graphicFrame>
      <p:pic>
        <p:nvPicPr>
          <p:cNvPr id="10" name="Picture 9" descr="A close up of a sign&#10;&#10;Description generated with very high confidence">
            <a:extLst>
              <a:ext uri="{FF2B5EF4-FFF2-40B4-BE49-F238E27FC236}">
                <a16:creationId xmlns:a16="http://schemas.microsoft.com/office/drawing/2014/main" id="{2FD1CBC5-4E55-476B-AA66-1412717D0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04" y="-34871"/>
            <a:ext cx="2628947" cy="1254071"/>
          </a:xfrm>
          <a:prstGeom prst="rect">
            <a:avLst/>
          </a:prstGeom>
        </p:spPr>
      </p:pic>
    </p:spTree>
    <p:extLst>
      <p:ext uri="{BB962C8B-B14F-4D97-AF65-F5344CB8AC3E}">
        <p14:creationId xmlns:p14="http://schemas.microsoft.com/office/powerpoint/2010/main" val="400796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58640"/>
            <a:ext cx="12188825" cy="630942"/>
          </a:xfrm>
          <a:prstGeom prst="rect">
            <a:avLst/>
          </a:prstGeom>
          <a:noFill/>
        </p:spPr>
        <p:txBody>
          <a:bodyPr wrap="square" rtlCol="0">
            <a:sp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Postdoctoral Trainee Benefits Program </a:t>
            </a:r>
            <a:endParaRPr lang="en-US" sz="3500" u="sng" dirty="0">
              <a:ln w="12700">
                <a:solidFill>
                  <a:schemeClr val="tx1"/>
                </a:solidFill>
                <a:prstDash val="solid"/>
              </a:ln>
              <a:solidFill>
                <a:schemeClr val="bg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482769989"/>
              </p:ext>
            </p:extLst>
          </p:nvPr>
        </p:nvGraphicFramePr>
        <p:xfrm>
          <a:off x="2055812" y="1802423"/>
          <a:ext cx="8583084" cy="3114040"/>
        </p:xfrm>
        <a:graphic>
          <a:graphicData uri="http://schemas.openxmlformats.org/drawingml/2006/table">
            <a:tbl>
              <a:tblPr firstRow="1" bandRow="1">
                <a:tableStyleId>{5C22544A-7EE6-4342-B048-85BDC9FD1C3A}</a:tableStyleId>
              </a:tblPr>
              <a:tblGrid>
                <a:gridCol w="3165828">
                  <a:extLst>
                    <a:ext uri="{9D8B030D-6E8A-4147-A177-3AD203B41FA5}">
                      <a16:colId xmlns:a16="http://schemas.microsoft.com/office/drawing/2014/main" val="20000"/>
                    </a:ext>
                  </a:extLst>
                </a:gridCol>
                <a:gridCol w="2708628">
                  <a:extLst>
                    <a:ext uri="{9D8B030D-6E8A-4147-A177-3AD203B41FA5}">
                      <a16:colId xmlns:a16="http://schemas.microsoft.com/office/drawing/2014/main" val="20001"/>
                    </a:ext>
                  </a:extLst>
                </a:gridCol>
                <a:gridCol w="2708628">
                  <a:extLst>
                    <a:ext uri="{9D8B030D-6E8A-4147-A177-3AD203B41FA5}">
                      <a16:colId xmlns:a16="http://schemas.microsoft.com/office/drawing/2014/main" val="20002"/>
                    </a:ext>
                  </a:extLst>
                </a:gridCol>
              </a:tblGrid>
              <a:tr h="370840">
                <a:tc gridSpan="3">
                  <a:txBody>
                    <a:bodyPr/>
                    <a:lstStyle/>
                    <a:p>
                      <a:pPr algn="ctr"/>
                      <a:r>
                        <a:rPr lang="en-US" sz="1800" dirty="0">
                          <a:latin typeface="Calibri" panose="020F0502020204030204" pitchFamily="34" charset="0"/>
                          <a:cs typeface="Times New Roman" panose="02020603050405020304" pitchFamily="18" charset="0"/>
                        </a:rPr>
                        <a:t>Aetna 90/70</a:t>
                      </a:r>
                      <a:r>
                        <a:rPr lang="en-US" sz="1800" baseline="0" dirty="0">
                          <a:latin typeface="Calibri" panose="020F0502020204030204" pitchFamily="34" charset="0"/>
                          <a:cs typeface="Times New Roman" panose="02020603050405020304" pitchFamily="18" charset="0"/>
                        </a:rPr>
                        <a:t> Buy-Up Medical Plan</a:t>
                      </a:r>
                      <a:endParaRPr lang="en-US" sz="1800" dirty="0">
                        <a:latin typeface="Calibri" panose="020F0502020204030204" pitchFamily="34" charset="0"/>
                        <a:cs typeface="Times New Roman" panose="02020603050405020304" pitchFamily="18" charset="0"/>
                      </a:endParaRPr>
                    </a:p>
                  </a:txBody>
                  <a:tcP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anose="02020603050405020304" pitchFamily="18" charset="0"/>
                        </a:rPr>
                        <a:t>Core Benefits</a:t>
                      </a:r>
                    </a:p>
                  </a:txBody>
                  <a:tcP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In-Network</a:t>
                      </a:r>
                    </a:p>
                  </a:txBody>
                  <a:tcP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Out-of-Network</a:t>
                      </a:r>
                    </a:p>
                  </a:txBody>
                  <a:tcPr>
                    <a:solidFill>
                      <a:srgbClr val="C00000"/>
                    </a:solidFill>
                  </a:tcPr>
                </a:tc>
                <a:extLst>
                  <a:ext uri="{0D108BD9-81ED-4DB2-BD59-A6C34878D82A}">
                    <a16:rowId xmlns:a16="http://schemas.microsoft.com/office/drawing/2014/main" val="10001"/>
                  </a:ext>
                </a:extLst>
              </a:tr>
              <a:tr h="370840">
                <a:tc>
                  <a:txBody>
                    <a:bodyPr/>
                    <a:lstStyle/>
                    <a:p>
                      <a:pPr algn="l"/>
                      <a:r>
                        <a:rPr lang="en-US" sz="1800" b="1" dirty="0">
                          <a:latin typeface="Calibri" panose="020F0502020204030204" pitchFamily="34" charset="0"/>
                          <a:cs typeface="Times New Roman" panose="02020603050405020304" pitchFamily="18" charset="0"/>
                        </a:rPr>
                        <a:t>Emergency Room Visits </a:t>
                      </a: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$150 Copay +</a:t>
                      </a:r>
                      <a:r>
                        <a:rPr lang="en-US" sz="1400" baseline="0" dirty="0">
                          <a:latin typeface="Calibri" panose="020F0502020204030204" pitchFamily="34" charset="0"/>
                          <a:cs typeface="Times New Roman" panose="02020603050405020304" pitchFamily="18" charset="0"/>
                        </a:rPr>
                        <a:t> 10%</a:t>
                      </a:r>
                      <a:endParaRPr lang="en-US" sz="1400"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$150 Copay + 10%</a:t>
                      </a:r>
                    </a:p>
                  </a:txBody>
                  <a:tcPr>
                    <a:solidFill>
                      <a:schemeClr val="tx1">
                        <a:lumMod val="75000"/>
                      </a:schemeClr>
                    </a:solidFill>
                  </a:tcPr>
                </a:tc>
                <a:extLst>
                  <a:ext uri="{0D108BD9-81ED-4DB2-BD59-A6C34878D82A}">
                    <a16:rowId xmlns:a16="http://schemas.microsoft.com/office/drawing/2014/main" val="10002"/>
                  </a:ext>
                </a:extLst>
              </a:tr>
              <a:tr h="370840">
                <a:tc>
                  <a:txBody>
                    <a:bodyPr/>
                    <a:lstStyle/>
                    <a:p>
                      <a:pPr algn="l"/>
                      <a:r>
                        <a:rPr lang="en-US" sz="1800" b="1" dirty="0">
                          <a:latin typeface="Calibri" panose="020F0502020204030204" pitchFamily="34" charset="0"/>
                          <a:cs typeface="Times New Roman" panose="02020603050405020304" pitchFamily="18" charset="0"/>
                        </a:rPr>
                        <a:t>Urgent Care </a:t>
                      </a:r>
                    </a:p>
                  </a:txBody>
                  <a:tcP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$50 Copay + 10% </a:t>
                      </a:r>
                    </a:p>
                  </a:txBody>
                  <a:tcP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30% After Deductible</a:t>
                      </a: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pPr algn="l"/>
                      <a:r>
                        <a:rPr lang="en-US" sz="1800" b="1" dirty="0">
                          <a:latin typeface="Calibri" panose="020F0502020204030204" pitchFamily="34" charset="0"/>
                          <a:cs typeface="Times New Roman" panose="02020603050405020304" pitchFamily="18" charset="0"/>
                        </a:rPr>
                        <a:t>Routine Physical Exam </a:t>
                      </a: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30% After Deductible</a:t>
                      </a:r>
                    </a:p>
                  </a:txBody>
                  <a:tcPr>
                    <a:solidFill>
                      <a:schemeClr val="tx1">
                        <a:lumMod val="75000"/>
                      </a:schemeClr>
                    </a:solidFill>
                  </a:tcPr>
                </a:tc>
                <a:extLst>
                  <a:ext uri="{0D108BD9-81ED-4DB2-BD59-A6C34878D82A}">
                    <a16:rowId xmlns:a16="http://schemas.microsoft.com/office/drawing/2014/main" val="10004"/>
                  </a:ext>
                </a:extLst>
              </a:tr>
              <a:tr h="370840">
                <a:tc>
                  <a:txBody>
                    <a:bodyPr/>
                    <a:lstStyle/>
                    <a:p>
                      <a:pPr algn="l"/>
                      <a:r>
                        <a:rPr lang="en-US" sz="1800" b="1" dirty="0">
                          <a:latin typeface="Calibri" panose="020F0502020204030204" pitchFamily="34" charset="0"/>
                          <a:cs typeface="Times New Roman" panose="02020603050405020304" pitchFamily="18" charset="0"/>
                        </a:rPr>
                        <a:t>Routine Gynecological Exam </a:t>
                      </a:r>
                    </a:p>
                  </a:txBody>
                  <a:tcP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solidFill>
                      <a:schemeClr val="tx1">
                        <a:lumMod val="95000"/>
                      </a:schemeClr>
                    </a:solidFill>
                  </a:tcPr>
                </a:tc>
                <a:tc>
                  <a:txBody>
                    <a:bodyPr/>
                    <a:lstStyle/>
                    <a:p>
                      <a:r>
                        <a:rPr lang="en-US" sz="1400" dirty="0">
                          <a:latin typeface="Calibri" panose="020F0502020204030204" pitchFamily="34" charset="0"/>
                          <a:cs typeface="Times New Roman" panose="02020603050405020304" pitchFamily="18" charset="0"/>
                        </a:rPr>
                        <a:t>30% After Deductible</a:t>
                      </a:r>
                    </a:p>
                  </a:txBody>
                  <a:tcPr>
                    <a:solidFill>
                      <a:schemeClr val="tx1">
                        <a:lumMod val="95000"/>
                      </a:schemeClr>
                    </a:solidFill>
                  </a:tcPr>
                </a:tc>
                <a:extLst>
                  <a:ext uri="{0D108BD9-81ED-4DB2-BD59-A6C34878D82A}">
                    <a16:rowId xmlns:a16="http://schemas.microsoft.com/office/drawing/2014/main" val="10005"/>
                  </a:ext>
                </a:extLst>
              </a:tr>
              <a:tr h="370840">
                <a:tc>
                  <a:txBody>
                    <a:bodyPr/>
                    <a:lstStyle/>
                    <a:p>
                      <a:pPr algn="l"/>
                      <a:r>
                        <a:rPr lang="en-US" sz="1800" b="1" dirty="0">
                          <a:latin typeface="Calibri" panose="020F0502020204030204" pitchFamily="34" charset="0"/>
                          <a:cs typeface="Times New Roman" panose="02020603050405020304" pitchFamily="18" charset="0"/>
                        </a:rPr>
                        <a:t>Routine</a:t>
                      </a:r>
                      <a:r>
                        <a:rPr lang="en-US" sz="1800" b="1" baseline="0" dirty="0">
                          <a:latin typeface="Calibri" panose="020F0502020204030204" pitchFamily="34" charset="0"/>
                          <a:cs typeface="Times New Roman" panose="02020603050405020304" pitchFamily="18" charset="0"/>
                        </a:rPr>
                        <a:t> Mammograms </a:t>
                      </a:r>
                      <a:endParaRPr lang="en-US" sz="1800" b="1"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$0</a:t>
                      </a:r>
                    </a:p>
                  </a:txBody>
                  <a:tcPr>
                    <a:solidFill>
                      <a:schemeClr val="tx1">
                        <a:lumMod val="75000"/>
                      </a:schemeClr>
                    </a:solidFill>
                  </a:tcPr>
                </a:tc>
                <a:tc>
                  <a:txBody>
                    <a:bodyPr/>
                    <a:lstStyle/>
                    <a:p>
                      <a:r>
                        <a:rPr lang="en-US" sz="1400" dirty="0">
                          <a:latin typeface="Calibri" panose="020F0502020204030204" pitchFamily="34" charset="0"/>
                          <a:cs typeface="Times New Roman" panose="02020603050405020304" pitchFamily="18" charset="0"/>
                        </a:rPr>
                        <a:t>30% After Deductible</a:t>
                      </a:r>
                    </a:p>
                  </a:txBody>
                  <a:tcPr>
                    <a:solidFill>
                      <a:schemeClr val="tx1">
                        <a:lumMod val="75000"/>
                      </a:schemeClr>
                    </a:solidFill>
                  </a:tcPr>
                </a:tc>
                <a:extLst>
                  <a:ext uri="{0D108BD9-81ED-4DB2-BD59-A6C34878D82A}">
                    <a16:rowId xmlns:a16="http://schemas.microsoft.com/office/drawing/2014/main" val="10006"/>
                  </a:ext>
                </a:extLst>
              </a:tr>
              <a:tr h="370840">
                <a:tc>
                  <a:txBody>
                    <a:bodyPr/>
                    <a:lstStyle/>
                    <a:p>
                      <a:pPr algn="l"/>
                      <a:r>
                        <a:rPr lang="en-US" sz="1800" b="1" dirty="0">
                          <a:latin typeface="Calibri" panose="020F0502020204030204" pitchFamily="34" charset="0"/>
                          <a:cs typeface="Times New Roman" panose="02020603050405020304" pitchFamily="18" charset="0"/>
                        </a:rPr>
                        <a:t>Mental Health</a:t>
                      </a:r>
                      <a:r>
                        <a:rPr lang="en-US" sz="1800" b="1" baseline="0" dirty="0">
                          <a:latin typeface="Calibri" panose="020F0502020204030204" pitchFamily="34" charset="0"/>
                          <a:cs typeface="Times New Roman" panose="02020603050405020304" pitchFamily="18" charset="0"/>
                        </a:rPr>
                        <a:t> </a:t>
                      </a:r>
                      <a:endParaRPr lang="en-US" sz="1800" b="1" dirty="0">
                        <a:latin typeface="Calibri" panose="020F0502020204030204" pitchFamily="34" charset="0"/>
                        <a:cs typeface="Times New Roman" panose="02020603050405020304" pitchFamily="18" charset="0"/>
                      </a:endParaRPr>
                    </a:p>
                  </a:txBody>
                  <a:tcPr>
                    <a:solidFill>
                      <a:schemeClr val="tx1">
                        <a:lumMod val="9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0" i="0" u="none" baseline="0" dirty="0">
                          <a:latin typeface="Calibri" panose="020F0502020204030204" pitchFamily="34" charset="0"/>
                          <a:cs typeface="Times New Roman" panose="02020603050405020304" pitchFamily="18" charset="0"/>
                        </a:rPr>
                        <a:t>$150 Copay + 10% AD*</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$40 Copay </a:t>
                      </a:r>
                    </a:p>
                  </a:txBody>
                  <a:tcPr>
                    <a:solidFill>
                      <a:schemeClr val="tx1">
                        <a:lumMod val="95000"/>
                      </a:schemeClr>
                    </a:solidFill>
                  </a:tcPr>
                </a:tc>
                <a:tc>
                  <a:txBody>
                    <a:bodyPr/>
                    <a:lstStyle/>
                    <a:p>
                      <a:r>
                        <a:rPr lang="en-US" sz="1400" b="1" i="1" u="none" dirty="0">
                          <a:latin typeface="Calibri" panose="020F0502020204030204" pitchFamily="34" charset="0"/>
                          <a:cs typeface="Times New Roman" panose="02020603050405020304" pitchFamily="18" charset="0"/>
                        </a:rPr>
                        <a:t>Inpatient:</a:t>
                      </a:r>
                      <a:r>
                        <a:rPr lang="en-US" sz="1400" b="1" i="1" u="none" baseline="0" dirty="0">
                          <a:latin typeface="Calibri" panose="020F0502020204030204" pitchFamily="34" charset="0"/>
                          <a:cs typeface="Times New Roman" panose="02020603050405020304" pitchFamily="18" charset="0"/>
                        </a:rPr>
                        <a:t>   </a:t>
                      </a:r>
                      <a:r>
                        <a:rPr lang="en-US" sz="1400" b="0" i="0" u="none" baseline="0" dirty="0">
                          <a:latin typeface="Calibri" panose="020F0502020204030204" pitchFamily="34" charset="0"/>
                          <a:cs typeface="Times New Roman" panose="02020603050405020304" pitchFamily="18" charset="0"/>
                        </a:rPr>
                        <a:t>$250 Copay + 30% AD*</a:t>
                      </a:r>
                      <a:endParaRPr lang="en-US" sz="1400" baseline="0" dirty="0">
                        <a:latin typeface="Calibri" panose="020F0502020204030204" pitchFamily="34" charset="0"/>
                        <a:cs typeface="Times New Roman" panose="02020603050405020304" pitchFamily="18" charset="0"/>
                      </a:endParaRPr>
                    </a:p>
                    <a:p>
                      <a:r>
                        <a:rPr lang="en-US" sz="1400" b="1" i="1" baseline="0" dirty="0">
                          <a:latin typeface="Calibri" panose="020F0502020204030204" pitchFamily="34" charset="0"/>
                          <a:cs typeface="Times New Roman" panose="02020603050405020304" pitchFamily="18" charset="0"/>
                        </a:rPr>
                        <a:t>Outpatient</a:t>
                      </a:r>
                      <a:r>
                        <a:rPr lang="en-US" sz="1400" b="1" baseline="0" dirty="0">
                          <a:latin typeface="Calibri" panose="020F0502020204030204" pitchFamily="34" charset="0"/>
                          <a:cs typeface="Times New Roman" panose="02020603050405020304" pitchFamily="18" charset="0"/>
                        </a:rPr>
                        <a:t>:</a:t>
                      </a:r>
                      <a:r>
                        <a:rPr lang="en-US" sz="1400" baseline="0" dirty="0">
                          <a:latin typeface="Calibri" panose="020F0502020204030204" pitchFamily="34" charset="0"/>
                          <a:cs typeface="Times New Roman" panose="02020603050405020304" pitchFamily="18" charset="0"/>
                        </a:rPr>
                        <a:t> 30% After Deductible</a:t>
                      </a:r>
                    </a:p>
                  </a:txBody>
                  <a:tcPr>
                    <a:solidFill>
                      <a:schemeClr val="tx1">
                        <a:lumMod val="95000"/>
                      </a:schemeClr>
                    </a:solidFill>
                  </a:tcPr>
                </a:tc>
                <a:extLst>
                  <a:ext uri="{0D108BD9-81ED-4DB2-BD59-A6C34878D82A}">
                    <a16:rowId xmlns:a16="http://schemas.microsoft.com/office/drawing/2014/main" val="10007"/>
                  </a:ext>
                </a:extLst>
              </a:tr>
            </a:tbl>
          </a:graphicData>
        </a:graphic>
      </p:graphicFrame>
      <p:sp>
        <p:nvSpPr>
          <p:cNvPr id="13" name="TextBox 12"/>
          <p:cNvSpPr txBox="1"/>
          <p:nvPr/>
        </p:nvSpPr>
        <p:spPr>
          <a:xfrm>
            <a:off x="989012" y="5123097"/>
            <a:ext cx="10820400" cy="1054135"/>
          </a:xfrm>
          <a:prstGeom prst="rect">
            <a:avLst/>
          </a:prstGeom>
          <a:noFill/>
        </p:spPr>
        <p:txBody>
          <a:bodyPr wrap="square" rtlCol="0">
            <a:spAutoFit/>
          </a:bodyPr>
          <a:lstStyle/>
          <a:p>
            <a:pPr marL="342900" indent="-342900"/>
            <a:r>
              <a:rPr lang="en-US" sz="1600" b="1" dirty="0">
                <a:solidFill>
                  <a:schemeClr val="bg1"/>
                </a:solidFill>
                <a:latin typeface="Calibri" panose="020F0502020204030204" pitchFamily="34" charset="0"/>
                <a:cs typeface="Calibri" panose="020F0502020204030204" pitchFamily="34" charset="0"/>
              </a:rPr>
              <a:t>*AD = After Deductible</a:t>
            </a:r>
            <a:r>
              <a:rPr lang="en-US" sz="1050" b="1" dirty="0">
                <a:solidFill>
                  <a:schemeClr val="bg1"/>
                </a:solidFill>
                <a:latin typeface="Calibri" panose="020F0502020204030204" pitchFamily="34" charset="0"/>
                <a:cs typeface="Calibri" panose="020F0502020204030204" pitchFamily="34" charset="0"/>
              </a:rPr>
              <a:t>	</a:t>
            </a:r>
          </a:p>
          <a:p>
            <a:r>
              <a:rPr lang="en-US" sz="1050" dirty="0">
                <a:solidFill>
                  <a:schemeClr val="bg1"/>
                </a:solidFill>
                <a:latin typeface="Calibri" panose="020F0502020204030204" pitchFamily="34" charset="0"/>
                <a:cs typeface="Calibri" panose="020F0502020204030204" pitchFamily="34" charset="0"/>
              </a:rPr>
              <a:t> </a:t>
            </a:r>
          </a:p>
          <a:p>
            <a:r>
              <a:rPr lang="en-US" b="1" dirty="0">
                <a:solidFill>
                  <a:schemeClr val="bg1"/>
                </a:solidFill>
                <a:latin typeface="Calibri" panose="020F0502020204030204" pitchFamily="34" charset="0"/>
                <a:cs typeface="Calibri" panose="020F0502020204030204" pitchFamily="34" charset="0"/>
              </a:rPr>
              <a:t>For more detailed plan design information go to: </a:t>
            </a:r>
            <a:r>
              <a:rPr lang="en-US" b="1" dirty="0">
                <a:solidFill>
                  <a:schemeClr val="bg1"/>
                </a:solidFill>
                <a:latin typeface="Calibri" panose="020F0502020204030204" pitchFamily="34" charset="0"/>
                <a:cs typeface="Calibri" panose="020F0502020204030204" pitchFamily="34" charset="0"/>
                <a:hlinkClick r:id="rId3"/>
              </a:rPr>
              <a:t>https://clients.garnett-powers.com/pd/vumc/documents/</a:t>
            </a:r>
            <a:r>
              <a:rPr lang="en-US" b="1" dirty="0">
                <a:solidFill>
                  <a:schemeClr val="bg1"/>
                </a:solidFill>
                <a:latin typeface="Calibri" panose="020F0502020204030204" pitchFamily="34" charset="0"/>
                <a:cs typeface="Calibri" panose="020F0502020204030204" pitchFamily="34" charset="0"/>
              </a:rPr>
              <a:t> </a:t>
            </a:r>
          </a:p>
          <a:p>
            <a:endParaRPr lang="en-US" dirty="0">
              <a:latin typeface="Times New Roman" pitchFamily="18" charset="0"/>
              <a:cs typeface="Times New Roman" pitchFamily="18" charset="0"/>
            </a:endParaRPr>
          </a:p>
        </p:txBody>
      </p:sp>
      <p:pic>
        <p:nvPicPr>
          <p:cNvPr id="14" name="Picture 13" descr="A close up of a sign&#10;&#10;Description generated with very high confidence">
            <a:extLst>
              <a:ext uri="{FF2B5EF4-FFF2-40B4-BE49-F238E27FC236}">
                <a16:creationId xmlns:a16="http://schemas.microsoft.com/office/drawing/2014/main" id="{CCF8325B-D131-4A44-BC18-4F66732C8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12" y="28948"/>
            <a:ext cx="2448027" cy="1167768"/>
          </a:xfrm>
          <a:prstGeom prst="rect">
            <a:avLst/>
          </a:prstGeom>
        </p:spPr>
      </p:pic>
    </p:spTree>
    <p:extLst>
      <p:ext uri="{BB962C8B-B14F-4D97-AF65-F5344CB8AC3E}">
        <p14:creationId xmlns:p14="http://schemas.microsoft.com/office/powerpoint/2010/main" val="296503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87" y="714034"/>
            <a:ext cx="12188825" cy="886166"/>
          </a:xfrm>
        </p:spPr>
        <p:txBody>
          <a:bodyPr>
            <a:noAutofit/>
          </a:bodyPr>
          <a:lstStyle/>
          <a:p>
            <a:pPr marL="484632" lvl="0" algn="ctr">
              <a:defRPr/>
            </a:pPr>
            <a:r>
              <a:rPr lang="en-US" sz="3500" dirty="0">
                <a:solidFill>
                  <a:srgbClr val="035A91"/>
                </a:solidFill>
                <a:latin typeface="Avenir LT Std 35 Light" panose="020B0402020203020204" pitchFamily="34" charset="0"/>
                <a:cs typeface="Times New Roman" pitchFamily="18" charset="0"/>
              </a:rPr>
              <a:t>Aetna 90/70 Buy-Up PPO Plan</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16</a:t>
            </a:fld>
            <a:endParaRPr lang="en-US"/>
          </a:p>
        </p:txBody>
      </p:sp>
      <p:sp>
        <p:nvSpPr>
          <p:cNvPr id="14" name="TextBox 13"/>
          <p:cNvSpPr txBox="1"/>
          <p:nvPr/>
        </p:nvSpPr>
        <p:spPr>
          <a:xfrm>
            <a:off x="1625177" y="1752601"/>
            <a:ext cx="8836898" cy="400110"/>
          </a:xfrm>
          <a:prstGeom prst="rect">
            <a:avLst/>
          </a:prstGeom>
          <a:noFill/>
        </p:spPr>
        <p:txBody>
          <a:bodyPr wrap="square" rtlCol="0">
            <a:spAutoFit/>
          </a:bodyPr>
          <a:lstStyle/>
          <a:p>
            <a:pPr>
              <a:spcBef>
                <a:spcPts val="0"/>
              </a:spcBef>
              <a:defRPr/>
            </a:pPr>
            <a:endParaRPr lang="en-US" sz="2000" dirty="0">
              <a:solidFill>
                <a:schemeClr val="bg1"/>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99573010"/>
              </p:ext>
            </p:extLst>
          </p:nvPr>
        </p:nvGraphicFramePr>
        <p:xfrm>
          <a:off x="1547825" y="2057400"/>
          <a:ext cx="8991600" cy="3499754"/>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447092">
                <a:tc gridSpan="3">
                  <a:txBody>
                    <a:bodyPr/>
                    <a:lstStyle/>
                    <a:p>
                      <a:pPr algn="ctr"/>
                      <a:r>
                        <a:rPr lang="en-US" sz="1800" dirty="0">
                          <a:solidFill>
                            <a:schemeClr val="tx1"/>
                          </a:solidFill>
                          <a:latin typeface="Calibri" panose="020F0502020204030204" pitchFamily="34" charset="0"/>
                          <a:cs typeface="Times New Roman" pitchFamily="18" charset="0"/>
                        </a:rPr>
                        <a:t>2024/2025 Monthly Postdoc Contributions</a:t>
                      </a:r>
                    </a:p>
                  </a:txBody>
                  <a:tcPr anchor="ct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15203">
                <a:tc>
                  <a:txBody>
                    <a:bodyPr/>
                    <a:lstStyle/>
                    <a:p>
                      <a:pPr algn="ctr"/>
                      <a:r>
                        <a:rPr lang="en-US" sz="1800" b="1" dirty="0">
                          <a:solidFill>
                            <a:schemeClr val="tx1"/>
                          </a:solidFill>
                          <a:latin typeface="Calibri" panose="020F0502020204030204" pitchFamily="34" charset="0"/>
                          <a:cs typeface="Times New Roman" panose="02020603050405020304" pitchFamily="18" charset="0"/>
                        </a:rPr>
                        <a:t>Coverage Tier</a:t>
                      </a:r>
                    </a:p>
                  </a:txBody>
                  <a:tcPr anchor="ct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Monthly</a:t>
                      </a:r>
                      <a:r>
                        <a:rPr lang="en-US" sz="1800" b="1" baseline="0" dirty="0">
                          <a:solidFill>
                            <a:schemeClr val="tx1"/>
                          </a:solidFill>
                          <a:latin typeface="Calibri" panose="020F0502020204030204" pitchFamily="34" charset="0"/>
                          <a:cs typeface="Times New Roman" panose="02020603050405020304" pitchFamily="18" charset="0"/>
                        </a:rPr>
                        <a:t> Contribution</a:t>
                      </a:r>
                      <a:endParaRPr lang="en-US" sz="1800" b="1" dirty="0">
                        <a:solidFill>
                          <a:schemeClr val="tx1"/>
                        </a:solidFill>
                        <a:latin typeface="Calibri" panose="020F0502020204030204" pitchFamily="34" charset="0"/>
                        <a:cs typeface="Times New Roman" panose="02020603050405020304" pitchFamily="18" charset="0"/>
                      </a:endParaRPr>
                    </a:p>
                  </a:txBody>
                  <a:tcPr anchor="ct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Monthly Increase from Last year </a:t>
                      </a:r>
                    </a:p>
                  </a:txBody>
                  <a:tcPr anchor="ctr">
                    <a:solidFill>
                      <a:srgbClr val="C00000"/>
                    </a:solidFill>
                  </a:tcPr>
                </a:tc>
                <a:extLst>
                  <a:ext uri="{0D108BD9-81ED-4DB2-BD59-A6C34878D82A}">
                    <a16:rowId xmlns:a16="http://schemas.microsoft.com/office/drawing/2014/main" val="10001"/>
                  </a:ext>
                </a:extLst>
              </a:tr>
              <a:tr h="583782">
                <a:tc>
                  <a:txBody>
                    <a:bodyPr/>
                    <a:lstStyle/>
                    <a:p>
                      <a:pPr algn="ctr"/>
                      <a:r>
                        <a:rPr lang="en-US" sz="1800" b="1" dirty="0">
                          <a:latin typeface="Calibri" panose="020F0502020204030204" pitchFamily="34" charset="0"/>
                          <a:cs typeface="Times New Roman" panose="02020603050405020304" pitchFamily="18" charset="0"/>
                        </a:rPr>
                        <a:t>Postdoc</a:t>
                      </a:r>
                    </a:p>
                  </a:txBody>
                  <a:tcPr anchor="ctr">
                    <a:solidFill>
                      <a:schemeClr val="tx1">
                        <a:lumMod val="75000"/>
                      </a:schemeClr>
                    </a:solidFill>
                  </a:tcPr>
                </a:tc>
                <a:tc>
                  <a:txBody>
                    <a:bodyPr/>
                    <a:lstStyle/>
                    <a:p>
                      <a:pPr lvl="0" algn="ctr" fontAlgn="b">
                        <a:lnSpc>
                          <a:spcPct val="150000"/>
                        </a:lnSpc>
                      </a:pPr>
                      <a:r>
                        <a:rPr lang="en-US" sz="1800" b="0" i="0" u="none" strike="noStrike" dirty="0">
                          <a:solidFill>
                            <a:srgbClr val="000000"/>
                          </a:solidFill>
                          <a:effectLst/>
                          <a:latin typeface="Calibri" panose="020F0502020204030204" pitchFamily="34" charset="0"/>
                        </a:rPr>
                        <a:t>$49.19</a:t>
                      </a:r>
                    </a:p>
                  </a:txBody>
                  <a:tcPr marL="9525" marR="9525" marT="9525" marB="0" anchor="ctr">
                    <a:solidFill>
                      <a:schemeClr val="tx1">
                        <a:lumMod val="7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$3.65</a:t>
                      </a:r>
                    </a:p>
                  </a:txBody>
                  <a:tcPr marL="9525" marR="9525" marT="9525" marB="0" anchor="ctr">
                    <a:solidFill>
                      <a:schemeClr val="tx1">
                        <a:lumMod val="75000"/>
                      </a:schemeClr>
                    </a:solidFill>
                  </a:tcPr>
                </a:tc>
                <a:extLst>
                  <a:ext uri="{0D108BD9-81ED-4DB2-BD59-A6C34878D82A}">
                    <a16:rowId xmlns:a16="http://schemas.microsoft.com/office/drawing/2014/main" val="10002"/>
                  </a:ext>
                </a:extLst>
              </a:tr>
              <a:tr h="609600">
                <a:tc>
                  <a:txBody>
                    <a:bodyPr/>
                    <a:lstStyle/>
                    <a:p>
                      <a:pPr algn="ctr"/>
                      <a:r>
                        <a:rPr lang="en-US" sz="1800" b="1" dirty="0">
                          <a:latin typeface="Calibri" panose="020F0502020204030204" pitchFamily="34" charset="0"/>
                          <a:cs typeface="Times New Roman" panose="02020603050405020304" pitchFamily="18" charset="0"/>
                        </a:rPr>
                        <a:t>Postdoc</a:t>
                      </a:r>
                      <a:r>
                        <a:rPr lang="en-US" sz="1800" b="1" baseline="0" dirty="0">
                          <a:latin typeface="Calibri" panose="020F0502020204030204" pitchFamily="34" charset="0"/>
                          <a:cs typeface="Times New Roman" panose="02020603050405020304" pitchFamily="18" charset="0"/>
                        </a:rPr>
                        <a:t> + Spouse</a:t>
                      </a:r>
                    </a:p>
                  </a:txBody>
                  <a:tcPr anchor="ctr">
                    <a:solidFill>
                      <a:schemeClr val="tx1">
                        <a:lumMod val="95000"/>
                      </a:schemeClr>
                    </a:solidFill>
                  </a:tcPr>
                </a:tc>
                <a:tc>
                  <a:txBody>
                    <a:bodyPr/>
                    <a:lstStyle/>
                    <a:p>
                      <a:pPr lvl="0" algn="ctr" fontAlgn="b">
                        <a:lnSpc>
                          <a:spcPct val="150000"/>
                        </a:lnSpc>
                      </a:pPr>
                      <a:r>
                        <a:rPr lang="en-US" sz="1800" b="0" i="0" u="none" strike="noStrike" dirty="0">
                          <a:solidFill>
                            <a:srgbClr val="000000"/>
                          </a:solidFill>
                          <a:effectLst/>
                          <a:latin typeface="Calibri" panose="020F0502020204030204" pitchFamily="34" charset="0"/>
                        </a:rPr>
                        <a:t>$114.09</a:t>
                      </a:r>
                    </a:p>
                  </a:txBody>
                  <a:tcPr marL="9525" marR="9525" marT="9525" marB="0" anchor="ctr">
                    <a:solidFill>
                      <a:schemeClr val="tx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$8.46</a:t>
                      </a:r>
                    </a:p>
                  </a:txBody>
                  <a:tcPr marL="9525" marR="9525" marT="9525" marB="0" anchor="ctr">
                    <a:solidFill>
                      <a:schemeClr val="tx1">
                        <a:lumMod val="95000"/>
                      </a:schemeClr>
                    </a:solidFill>
                  </a:tcPr>
                </a:tc>
                <a:extLst>
                  <a:ext uri="{0D108BD9-81ED-4DB2-BD59-A6C34878D82A}">
                    <a16:rowId xmlns:a16="http://schemas.microsoft.com/office/drawing/2014/main" val="10003"/>
                  </a:ext>
                </a:extLst>
              </a:tr>
              <a:tr h="609600">
                <a:tc>
                  <a:txBody>
                    <a:bodyPr/>
                    <a:lstStyle/>
                    <a:p>
                      <a:pPr algn="ctr"/>
                      <a:r>
                        <a:rPr lang="en-US" sz="1800" b="1" dirty="0">
                          <a:latin typeface="Calibri" panose="020F0502020204030204" pitchFamily="34" charset="0"/>
                          <a:cs typeface="Times New Roman" panose="02020603050405020304" pitchFamily="18" charset="0"/>
                        </a:rPr>
                        <a:t>Postdoc</a:t>
                      </a:r>
                      <a:r>
                        <a:rPr lang="en-US" sz="1800" b="1" baseline="0" dirty="0">
                          <a:latin typeface="Calibri" panose="020F0502020204030204" pitchFamily="34" charset="0"/>
                          <a:cs typeface="Times New Roman" panose="02020603050405020304" pitchFamily="18" charset="0"/>
                        </a:rPr>
                        <a:t> + Child(</a:t>
                      </a:r>
                      <a:r>
                        <a:rPr lang="en-US" sz="1800" b="1" baseline="0" dirty="0" err="1">
                          <a:latin typeface="Calibri" panose="020F0502020204030204" pitchFamily="34" charset="0"/>
                          <a:cs typeface="Times New Roman" panose="02020603050405020304" pitchFamily="18" charset="0"/>
                        </a:rPr>
                        <a:t>ren</a:t>
                      </a:r>
                      <a:r>
                        <a:rPr lang="en-US" sz="1800" b="1" baseline="0" dirty="0">
                          <a:latin typeface="Calibri" panose="020F0502020204030204" pitchFamily="34" charset="0"/>
                          <a:cs typeface="Times New Roman" panose="02020603050405020304" pitchFamily="18" charset="0"/>
                        </a:rPr>
                        <a:t>)</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pPr lvl="0" algn="ctr" fontAlgn="b">
                        <a:lnSpc>
                          <a:spcPct val="150000"/>
                        </a:lnSpc>
                      </a:pPr>
                      <a:r>
                        <a:rPr lang="en-US" sz="1800" b="0" i="0" u="none" strike="noStrike" dirty="0">
                          <a:solidFill>
                            <a:srgbClr val="000000"/>
                          </a:solidFill>
                          <a:effectLst/>
                          <a:latin typeface="Calibri" panose="020F0502020204030204" pitchFamily="34" charset="0"/>
                        </a:rPr>
                        <a:t>$100.79</a:t>
                      </a:r>
                    </a:p>
                  </a:txBody>
                  <a:tcPr marL="9525" marR="9525" marT="9525" marB="0" anchor="ctr">
                    <a:solidFill>
                      <a:schemeClr val="tx1">
                        <a:lumMod val="7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$7.47</a:t>
                      </a:r>
                    </a:p>
                  </a:txBody>
                  <a:tcPr marL="9525" marR="9525" marT="9525" marB="0" anchor="ctr">
                    <a:solidFill>
                      <a:schemeClr val="tx1">
                        <a:lumMod val="75000"/>
                      </a:schemeClr>
                    </a:solidFill>
                  </a:tcPr>
                </a:tc>
                <a:extLst>
                  <a:ext uri="{0D108BD9-81ED-4DB2-BD59-A6C34878D82A}">
                    <a16:rowId xmlns:a16="http://schemas.microsoft.com/office/drawing/2014/main" val="10004"/>
                  </a:ext>
                </a:extLst>
              </a:tr>
              <a:tr h="609600">
                <a:tc>
                  <a:txBody>
                    <a:bodyPr/>
                    <a:lstStyle/>
                    <a:p>
                      <a:pPr algn="ctr"/>
                      <a:r>
                        <a:rPr lang="en-US" sz="1800" b="1" dirty="0">
                          <a:latin typeface="Calibri" panose="020F0502020204030204" pitchFamily="34" charset="0"/>
                          <a:cs typeface="Times New Roman" panose="02020603050405020304" pitchFamily="18" charset="0"/>
                        </a:rPr>
                        <a:t>Postdoc</a:t>
                      </a:r>
                      <a:r>
                        <a:rPr lang="en-US" sz="1800" b="1" baseline="0" dirty="0">
                          <a:latin typeface="Calibri" panose="020F0502020204030204" pitchFamily="34" charset="0"/>
                          <a:cs typeface="Times New Roman" panose="02020603050405020304" pitchFamily="18" charset="0"/>
                        </a:rPr>
                        <a:t> + Spouse/Partner + Child(</a:t>
                      </a:r>
                      <a:r>
                        <a:rPr lang="en-US" sz="1800" b="1" baseline="0" dirty="0" err="1">
                          <a:latin typeface="Calibri" panose="020F0502020204030204" pitchFamily="34" charset="0"/>
                          <a:cs typeface="Times New Roman" panose="02020603050405020304" pitchFamily="18" charset="0"/>
                        </a:rPr>
                        <a:t>ren</a:t>
                      </a:r>
                      <a:r>
                        <a:rPr lang="en-US" sz="1800" b="1" baseline="0" dirty="0">
                          <a:latin typeface="Calibri" panose="020F0502020204030204" pitchFamily="34" charset="0"/>
                          <a:cs typeface="Times New Roman" panose="02020603050405020304" pitchFamily="18" charset="0"/>
                        </a:rPr>
                        <a:t>)</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pPr lvl="0" algn="ctr" fontAlgn="b">
                        <a:lnSpc>
                          <a:spcPct val="150000"/>
                        </a:lnSpc>
                      </a:pPr>
                      <a:r>
                        <a:rPr lang="en-US" sz="1800" b="0" i="0" u="none" strike="noStrike" dirty="0">
                          <a:solidFill>
                            <a:srgbClr val="000000"/>
                          </a:solidFill>
                          <a:effectLst/>
                          <a:latin typeface="Calibri" panose="020F0502020204030204" pitchFamily="34" charset="0"/>
                        </a:rPr>
                        <a:t>$163.22</a:t>
                      </a:r>
                    </a:p>
                  </a:txBody>
                  <a:tcPr marL="9525" marR="9525" marT="9525" marB="0" anchor="ctr">
                    <a:solidFill>
                      <a:schemeClr val="tx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$12.10</a:t>
                      </a:r>
                    </a:p>
                  </a:txBody>
                  <a:tcPr marL="9525" marR="9525" marT="9525" marB="0" anchor="ctr">
                    <a:solidFill>
                      <a:schemeClr val="tx1">
                        <a:lumMod val="95000"/>
                      </a:schemeClr>
                    </a:solidFill>
                  </a:tcPr>
                </a:tc>
                <a:extLst>
                  <a:ext uri="{0D108BD9-81ED-4DB2-BD59-A6C34878D82A}">
                    <a16:rowId xmlns:a16="http://schemas.microsoft.com/office/drawing/2014/main" val="10005"/>
                  </a:ext>
                </a:extLst>
              </a:tr>
            </a:tbl>
          </a:graphicData>
        </a:graphic>
      </p:graphicFrame>
      <p:pic>
        <p:nvPicPr>
          <p:cNvPr id="9" name="Picture 8" descr="A close up of a sign&#10;&#10;Description generated with very high confidence">
            <a:extLst>
              <a:ext uri="{FF2B5EF4-FFF2-40B4-BE49-F238E27FC236}">
                <a16:creationId xmlns:a16="http://schemas.microsoft.com/office/drawing/2014/main" id="{1E65AB18-0CA5-47DB-9C8B-75522696A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63" y="159942"/>
            <a:ext cx="2454749" cy="11709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E7942-5B1B-4E74-B3CD-25BF9B0ABE25}" type="slidenum">
              <a:rPr lang="en-US" smtClean="0"/>
              <a:pPr/>
              <a:t>17</a:t>
            </a:fld>
            <a:endParaRPr lang="en-US"/>
          </a:p>
        </p:txBody>
      </p:sp>
      <p:pic>
        <p:nvPicPr>
          <p:cNvPr id="3" name="Picture 2"/>
          <p:cNvPicPr>
            <a:picLocks noChangeAspect="1"/>
          </p:cNvPicPr>
          <p:nvPr/>
        </p:nvPicPr>
        <p:blipFill>
          <a:blip r:embed="rId2"/>
          <a:stretch>
            <a:fillRect/>
          </a:stretch>
        </p:blipFill>
        <p:spPr>
          <a:xfrm>
            <a:off x="379412" y="381000"/>
            <a:ext cx="2450804" cy="1170533"/>
          </a:xfrm>
          <a:prstGeom prst="rect">
            <a:avLst/>
          </a:prstGeom>
        </p:spPr>
      </p:pic>
      <p:pic>
        <p:nvPicPr>
          <p:cNvPr id="4" name="Picture 3"/>
          <p:cNvPicPr>
            <a:picLocks noChangeAspect="1"/>
          </p:cNvPicPr>
          <p:nvPr/>
        </p:nvPicPr>
        <p:blipFill>
          <a:blip r:embed="rId3"/>
          <a:stretch>
            <a:fillRect/>
          </a:stretch>
        </p:blipFill>
        <p:spPr>
          <a:xfrm>
            <a:off x="9371012" y="545606"/>
            <a:ext cx="2395936" cy="420660"/>
          </a:xfrm>
          <a:prstGeom prst="rect">
            <a:avLst/>
          </a:prstGeom>
        </p:spPr>
      </p:pic>
      <p:sp>
        <p:nvSpPr>
          <p:cNvPr id="13" name="Rectangle 12"/>
          <p:cNvSpPr/>
          <p:nvPr/>
        </p:nvSpPr>
        <p:spPr>
          <a:xfrm>
            <a:off x="2830216" y="685800"/>
            <a:ext cx="6092825" cy="523220"/>
          </a:xfrm>
          <a:prstGeom prst="rect">
            <a:avLst/>
          </a:prstGeom>
        </p:spPr>
        <p:txBody>
          <a:bodyPr>
            <a:spAutoFit/>
          </a:bodyPr>
          <a:lstStyle/>
          <a:p>
            <a:r>
              <a:rPr lang="en-US" sz="2800" b="1" dirty="0">
                <a:solidFill>
                  <a:srgbClr val="035A91"/>
                </a:solidFill>
                <a:latin typeface="Avenir LT Std 35 Light" panose="020B0402020203020204" pitchFamily="34" charset="0"/>
                <a:cs typeface="Times New Roman" pitchFamily="18" charset="0"/>
              </a:rPr>
              <a:t>Postdoctoral Trainee Benefits Program </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693220701"/>
              </p:ext>
            </p:extLst>
          </p:nvPr>
        </p:nvGraphicFramePr>
        <p:xfrm>
          <a:off x="1424981" y="1607323"/>
          <a:ext cx="9143999" cy="4165120"/>
        </p:xfrm>
        <a:graphic>
          <a:graphicData uri="http://schemas.openxmlformats.org/drawingml/2006/table">
            <a:tbl>
              <a:tblPr/>
              <a:tblGrid>
                <a:gridCol w="2372161">
                  <a:extLst>
                    <a:ext uri="{9D8B030D-6E8A-4147-A177-3AD203B41FA5}">
                      <a16:colId xmlns:a16="http://schemas.microsoft.com/office/drawing/2014/main" val="3250485812"/>
                    </a:ext>
                  </a:extLst>
                </a:gridCol>
                <a:gridCol w="2310063">
                  <a:extLst>
                    <a:ext uri="{9D8B030D-6E8A-4147-A177-3AD203B41FA5}">
                      <a16:colId xmlns:a16="http://schemas.microsoft.com/office/drawing/2014/main" val="1154640466"/>
                    </a:ext>
                  </a:extLst>
                </a:gridCol>
                <a:gridCol w="1900213">
                  <a:extLst>
                    <a:ext uri="{9D8B030D-6E8A-4147-A177-3AD203B41FA5}">
                      <a16:colId xmlns:a16="http://schemas.microsoft.com/office/drawing/2014/main" val="3754393868"/>
                    </a:ext>
                  </a:extLst>
                </a:gridCol>
                <a:gridCol w="2561562">
                  <a:extLst>
                    <a:ext uri="{9D8B030D-6E8A-4147-A177-3AD203B41FA5}">
                      <a16:colId xmlns:a16="http://schemas.microsoft.com/office/drawing/2014/main" val="2965723349"/>
                    </a:ext>
                  </a:extLst>
                </a:gridCol>
              </a:tblGrid>
              <a:tr h="587030">
                <a:tc>
                  <a:txBody>
                    <a:bodyPr/>
                    <a:lstStyle/>
                    <a:p>
                      <a:pPr algn="ctr" rtl="0" fontAlgn="ctr"/>
                      <a:r>
                        <a:rPr lang="en-US" sz="1800" b="1" i="0" u="none" strike="noStrike">
                          <a:solidFill>
                            <a:srgbClr val="FFFFFF"/>
                          </a:solidFill>
                          <a:effectLst/>
                          <a:latin typeface="Calibri" panose="020F0502020204030204" pitchFamily="34" charset="0"/>
                        </a:rPr>
                        <a:t>AETNA Medical Plans</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800" b="1" i="0" u="none" strike="noStrike">
                          <a:solidFill>
                            <a:srgbClr val="FFFFFF"/>
                          </a:solidFill>
                          <a:effectLst/>
                          <a:latin typeface="Calibri" panose="020F0502020204030204" pitchFamily="34" charset="0"/>
                        </a:rPr>
                        <a:t>Total Monthly Cost</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a:solidFill>
                            <a:srgbClr val="FFFFFF"/>
                          </a:solidFill>
                          <a:effectLst/>
                          <a:latin typeface="Calibri" panose="020F0502020204030204" pitchFamily="34" charset="0"/>
                        </a:rPr>
                        <a:t>VUMC Contribution</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9428"/>
                    </a:solidFill>
                  </a:tcPr>
                </a:tc>
                <a:tc>
                  <a:txBody>
                    <a:bodyPr/>
                    <a:lstStyle/>
                    <a:p>
                      <a:pPr algn="ctr" rtl="0" fontAlgn="ctr"/>
                      <a:r>
                        <a:rPr lang="en-US" sz="1800" b="1" i="0" u="none" strike="noStrike">
                          <a:solidFill>
                            <a:srgbClr val="FFFFFF"/>
                          </a:solidFill>
                          <a:effectLst/>
                          <a:latin typeface="Calibri" panose="020F0502020204030204" pitchFamily="34" charset="0"/>
                        </a:rPr>
                        <a:t>Postdoc Contribution</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108265725"/>
                  </a:ext>
                </a:extLst>
              </a:tr>
              <a:tr h="307492">
                <a:tc>
                  <a:txBody>
                    <a:bodyPr/>
                    <a:lstStyle/>
                    <a:p>
                      <a:pPr algn="l" rtl="0" fontAlgn="ctr"/>
                      <a:r>
                        <a:rPr lang="en-US" sz="1800" b="1" i="0" u="none" strike="noStrike">
                          <a:solidFill>
                            <a:srgbClr val="7030A0"/>
                          </a:solidFill>
                          <a:effectLst/>
                          <a:latin typeface="Calibri" panose="020F0502020204030204" pitchFamily="34" charset="0"/>
                        </a:rPr>
                        <a:t>80/60 PPO Medical Plan</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US" sz="1800" b="1" i="0" u="none" strike="noStrike">
                          <a:solidFill>
                            <a:srgbClr val="000000"/>
                          </a:solidFill>
                          <a:effectLst/>
                          <a:latin typeface="Calibri" panose="020F0502020204030204" pitchFamily="34" charset="0"/>
                        </a:rPr>
                        <a:t>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ctr"/>
                      <a:r>
                        <a:rPr lang="en-US" sz="1800" b="0" i="0" u="none" strike="noStrike">
                          <a:solidFill>
                            <a:srgbClr val="000000"/>
                          </a:solidFill>
                          <a:effectLst/>
                          <a:latin typeface="Arial" panose="020B0604020202020204" pitchFamily="34" charset="0"/>
                        </a:rPr>
                        <a:t>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ctr"/>
                      <a:r>
                        <a:rPr lang="en-US" sz="1800" b="0" i="0" u="none" strike="noStrike">
                          <a:solidFill>
                            <a:srgbClr val="000000"/>
                          </a:solidFill>
                          <a:effectLst/>
                          <a:latin typeface="Arial" panose="020B0604020202020204" pitchFamily="34" charset="0"/>
                        </a:rPr>
                        <a:t>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4139656941"/>
                  </a:ext>
                </a:extLst>
              </a:tr>
              <a:tr h="335446">
                <a:tc>
                  <a:txBody>
                    <a:bodyPr/>
                    <a:lstStyle/>
                    <a:p>
                      <a:pPr algn="ctr" rtl="0" fontAlgn="ctr"/>
                      <a:r>
                        <a:rPr lang="en-US" sz="1800" b="1" i="0" u="none" strike="noStrike">
                          <a:solidFill>
                            <a:srgbClr val="000000"/>
                          </a:solidFill>
                          <a:effectLst/>
                          <a:latin typeface="Calibri" panose="020F0502020204030204" pitchFamily="34" charset="0"/>
                        </a:rPr>
                        <a:t>  Postdoc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$901.62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$901.62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$0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23531129"/>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Spouse</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$2,091.86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$2,091.86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$0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214660934"/>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Child(ren)</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$1,848.41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$1,848.41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$0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5105715"/>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Family</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$2,993.55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$2,993.55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$0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534442409"/>
                  </a:ext>
                </a:extLst>
              </a:tr>
              <a:tr h="587030">
                <a:tc>
                  <a:txBody>
                    <a:bodyPr/>
                    <a:lstStyle/>
                    <a:p>
                      <a:pPr algn="ctr" rtl="0" fontAlgn="ctr"/>
                      <a:r>
                        <a:rPr lang="en-US" sz="1800" b="1" i="0" u="none" strike="noStrike">
                          <a:solidFill>
                            <a:srgbClr val="7030A0"/>
                          </a:solidFill>
                          <a:effectLst/>
                          <a:latin typeface="Calibri" panose="020F0502020204030204" pitchFamily="34" charset="0"/>
                        </a:rPr>
                        <a:t>90/70 PPO Medical Plan                 "Buy Up"</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800" b="1" i="0" u="none" strike="noStrike">
                          <a:solidFill>
                            <a:srgbClr val="7030A0"/>
                          </a:solidFill>
                          <a:effectLst/>
                          <a:latin typeface="Calibri" panose="020F0502020204030204" pitchFamily="34" charset="0"/>
                        </a:rPr>
                        <a:t>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800" b="0" i="0" u="none" strike="noStrike" dirty="0">
                          <a:solidFill>
                            <a:srgbClr val="000000"/>
                          </a:solidFill>
                          <a:effectLst/>
                          <a:latin typeface="Arial" panose="020B0604020202020204" pitchFamily="34" charset="0"/>
                        </a:rPr>
                        <a:t>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ctr"/>
                      <a:r>
                        <a:rPr lang="en-US" sz="1400" b="1" i="1" u="none" strike="noStrike">
                          <a:solidFill>
                            <a:srgbClr val="FF0000"/>
                          </a:solidFill>
                          <a:effectLst/>
                          <a:latin typeface="Calibri" panose="020F0502020204030204" pitchFamily="34" charset="0"/>
                        </a:rPr>
                        <a:t>Billed directly to postdoc via “FreshBooks”</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65013315"/>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$950.81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$901.62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$49.19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412329603"/>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Spouse</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$2,205.95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$2,091.86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$114.09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560950026"/>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Child(ren)</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$1,949.20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$1,848.41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2000" b="0" i="0" u="none" strike="noStrike">
                          <a:solidFill>
                            <a:srgbClr val="000000"/>
                          </a:solidFill>
                          <a:effectLst/>
                          <a:latin typeface="Calibri" panose="020F0502020204030204" pitchFamily="34" charset="0"/>
                        </a:rPr>
                        <a:t>$100.79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833608013"/>
                  </a:ext>
                </a:extLst>
              </a:tr>
              <a:tr h="335446">
                <a:tc>
                  <a:txBody>
                    <a:bodyPr/>
                    <a:lstStyle/>
                    <a:p>
                      <a:pPr algn="ctr" rtl="0" fontAlgn="ctr"/>
                      <a:r>
                        <a:rPr lang="en-US" sz="1800" b="1" i="0" u="none" strike="noStrike">
                          <a:solidFill>
                            <a:srgbClr val="000000"/>
                          </a:solidFill>
                          <a:effectLst/>
                          <a:latin typeface="Calibri" panose="020F0502020204030204" pitchFamily="34" charset="0"/>
                        </a:rPr>
                        <a:t>Postdoc + Family</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$3,156.77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a:solidFill>
                            <a:srgbClr val="000000"/>
                          </a:solidFill>
                          <a:effectLst/>
                          <a:latin typeface="Calibri" panose="020F0502020204030204" pitchFamily="34" charset="0"/>
                        </a:rPr>
                        <a:t>$2,993.55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2000" b="0" i="0" u="none" strike="noStrike" dirty="0">
                          <a:solidFill>
                            <a:srgbClr val="000000"/>
                          </a:solidFill>
                          <a:effectLst/>
                          <a:latin typeface="Calibri" panose="020F0502020204030204" pitchFamily="34" charset="0"/>
                        </a:rPr>
                        <a:t>$163.22 </a:t>
                      </a:r>
                    </a:p>
                  </a:txBody>
                  <a:tcPr marL="9318" marR="9318" marT="93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799332003"/>
                  </a:ext>
                </a:extLst>
              </a:tr>
            </a:tbl>
          </a:graphicData>
        </a:graphic>
      </p:graphicFrame>
    </p:spTree>
    <p:extLst>
      <p:ext uri="{BB962C8B-B14F-4D97-AF65-F5344CB8AC3E}">
        <p14:creationId xmlns:p14="http://schemas.microsoft.com/office/powerpoint/2010/main" val="172096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E7942-5B1B-4E74-B3CD-25BF9B0ABE25}" type="slidenum">
              <a:rPr lang="en-US" smtClean="0"/>
              <a:pPr/>
              <a:t>18</a:t>
            </a:fld>
            <a:endParaRPr lang="en-US"/>
          </a:p>
        </p:txBody>
      </p:sp>
      <p:pic>
        <p:nvPicPr>
          <p:cNvPr id="3" name="Picture 2"/>
          <p:cNvPicPr>
            <a:picLocks noChangeAspect="1"/>
          </p:cNvPicPr>
          <p:nvPr/>
        </p:nvPicPr>
        <p:blipFill>
          <a:blip r:embed="rId2"/>
          <a:stretch>
            <a:fillRect/>
          </a:stretch>
        </p:blipFill>
        <p:spPr>
          <a:xfrm>
            <a:off x="379412" y="381000"/>
            <a:ext cx="2450804" cy="1170533"/>
          </a:xfrm>
          <a:prstGeom prst="rect">
            <a:avLst/>
          </a:prstGeom>
        </p:spPr>
      </p:pic>
      <p:pic>
        <p:nvPicPr>
          <p:cNvPr id="4" name="Picture 3"/>
          <p:cNvPicPr>
            <a:picLocks noChangeAspect="1"/>
          </p:cNvPicPr>
          <p:nvPr/>
        </p:nvPicPr>
        <p:blipFill>
          <a:blip r:embed="rId3"/>
          <a:stretch>
            <a:fillRect/>
          </a:stretch>
        </p:blipFill>
        <p:spPr>
          <a:xfrm>
            <a:off x="9371012" y="545606"/>
            <a:ext cx="2395936" cy="420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93364145"/>
              </p:ext>
            </p:extLst>
          </p:nvPr>
        </p:nvGraphicFramePr>
        <p:xfrm>
          <a:off x="2830216" y="2667000"/>
          <a:ext cx="4560736" cy="365760"/>
        </p:xfrm>
        <a:graphic>
          <a:graphicData uri="http://schemas.openxmlformats.org/drawingml/2006/table">
            <a:tbl>
              <a:tblPr firstRow="1" bandRow="1">
                <a:tableStyleId>{5C22544A-7EE6-4342-B048-85BDC9FD1C3A}</a:tableStyleId>
              </a:tblPr>
              <a:tblGrid>
                <a:gridCol w="2672150">
                  <a:extLst>
                    <a:ext uri="{9D8B030D-6E8A-4147-A177-3AD203B41FA5}">
                      <a16:colId xmlns:a16="http://schemas.microsoft.com/office/drawing/2014/main" val="20000"/>
                    </a:ext>
                  </a:extLst>
                </a:gridCol>
                <a:gridCol w="944293">
                  <a:extLst>
                    <a:ext uri="{9D8B030D-6E8A-4147-A177-3AD203B41FA5}">
                      <a16:colId xmlns:a16="http://schemas.microsoft.com/office/drawing/2014/main" val="1107972621"/>
                    </a:ext>
                  </a:extLst>
                </a:gridCol>
                <a:gridCol w="944293">
                  <a:extLst>
                    <a:ext uri="{9D8B030D-6E8A-4147-A177-3AD203B41FA5}">
                      <a16:colId xmlns:a16="http://schemas.microsoft.com/office/drawing/2014/main" val="1362870693"/>
                    </a:ext>
                  </a:extLst>
                </a:gridCol>
              </a:tblGrid>
              <a:tr h="227915">
                <a:tc>
                  <a:txBody>
                    <a:bodyPr/>
                    <a:lstStyle/>
                    <a:p>
                      <a:endParaRPr lang="en-US" dirty="0"/>
                    </a:p>
                  </a:txBody>
                  <a:tcPr>
                    <a:solidFill>
                      <a:srgbClr val="035A91"/>
                    </a:solidFill>
                  </a:tcPr>
                </a:tc>
                <a:tc>
                  <a:txBody>
                    <a:bodyPr/>
                    <a:lstStyle/>
                    <a:p>
                      <a:endParaRPr lang="en-US"/>
                    </a:p>
                  </a:txBody>
                  <a:tcPr>
                    <a:solidFill>
                      <a:srgbClr val="035A91"/>
                    </a:solidFill>
                  </a:tcPr>
                </a:tc>
                <a:tc>
                  <a:txBody>
                    <a:bodyPr/>
                    <a:lstStyle/>
                    <a:p>
                      <a:endParaRPr lang="en-US" dirty="0"/>
                    </a:p>
                  </a:txBody>
                  <a:tcPr>
                    <a:solidFill>
                      <a:srgbClr val="035A91"/>
                    </a:solidFill>
                  </a:tcPr>
                </a:tc>
                <a:extLst>
                  <a:ext uri="{0D108BD9-81ED-4DB2-BD59-A6C34878D82A}">
                    <a16:rowId xmlns:a16="http://schemas.microsoft.com/office/drawing/2014/main" val="10000"/>
                  </a:ext>
                </a:extLst>
              </a:tr>
            </a:tbl>
          </a:graphicData>
        </a:graphic>
      </p:graphicFrame>
      <p:sp>
        <p:nvSpPr>
          <p:cNvPr id="13" name="Rectangle 12"/>
          <p:cNvSpPr/>
          <p:nvPr/>
        </p:nvSpPr>
        <p:spPr>
          <a:xfrm>
            <a:off x="2830216" y="685800"/>
            <a:ext cx="6092825" cy="523220"/>
          </a:xfrm>
          <a:prstGeom prst="rect">
            <a:avLst/>
          </a:prstGeom>
        </p:spPr>
        <p:txBody>
          <a:bodyPr>
            <a:spAutoFit/>
          </a:bodyPr>
          <a:lstStyle/>
          <a:p>
            <a:r>
              <a:rPr lang="en-US" sz="2800" b="1" dirty="0">
                <a:solidFill>
                  <a:srgbClr val="035A91"/>
                </a:solidFill>
                <a:latin typeface="Avenir LT Std 35 Light" panose="020B0402020203020204" pitchFamily="34" charset="0"/>
                <a:cs typeface="Times New Roman" pitchFamily="18" charset="0"/>
              </a:rPr>
              <a:t>Postdoctoral Trainee Benefits Program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175717841"/>
              </p:ext>
            </p:extLst>
          </p:nvPr>
        </p:nvGraphicFramePr>
        <p:xfrm>
          <a:off x="1511733" y="1967540"/>
          <a:ext cx="9144000" cy="3369778"/>
        </p:xfrm>
        <a:graphic>
          <a:graphicData uri="http://schemas.openxmlformats.org/drawingml/2006/table">
            <a:tbl>
              <a:tblPr firstRow="1" bandRow="1"/>
              <a:tblGrid>
                <a:gridCol w="2368912">
                  <a:extLst>
                    <a:ext uri="{9D8B030D-6E8A-4147-A177-3AD203B41FA5}">
                      <a16:colId xmlns:a16="http://schemas.microsoft.com/office/drawing/2014/main" val="350700029"/>
                    </a:ext>
                  </a:extLst>
                </a:gridCol>
                <a:gridCol w="2309689">
                  <a:extLst>
                    <a:ext uri="{9D8B030D-6E8A-4147-A177-3AD203B41FA5}">
                      <a16:colId xmlns:a16="http://schemas.microsoft.com/office/drawing/2014/main" val="2113219558"/>
                    </a:ext>
                  </a:extLst>
                </a:gridCol>
                <a:gridCol w="1906974">
                  <a:extLst>
                    <a:ext uri="{9D8B030D-6E8A-4147-A177-3AD203B41FA5}">
                      <a16:colId xmlns:a16="http://schemas.microsoft.com/office/drawing/2014/main" val="2133923409"/>
                    </a:ext>
                  </a:extLst>
                </a:gridCol>
                <a:gridCol w="2558425">
                  <a:extLst>
                    <a:ext uri="{9D8B030D-6E8A-4147-A177-3AD203B41FA5}">
                      <a16:colId xmlns:a16="http://schemas.microsoft.com/office/drawing/2014/main" val="1459008369"/>
                    </a:ext>
                  </a:extLst>
                </a:gridCol>
              </a:tblGrid>
              <a:tr h="284269">
                <a:tc>
                  <a:txBody>
                    <a:bodyPr/>
                    <a:lstStyle/>
                    <a:p>
                      <a:pPr algn="ctr" rtl="0" fontAlgn="ctr"/>
                      <a:r>
                        <a:rPr lang="en-US" sz="1700" b="1" i="0" u="none" strike="noStrike" dirty="0">
                          <a:solidFill>
                            <a:srgbClr val="FFFFFF"/>
                          </a:solidFill>
                          <a:effectLst/>
                          <a:latin typeface="Calibri" panose="020F0502020204030204" pitchFamily="34" charset="0"/>
                        </a:rPr>
                        <a:t>AETNA Dental Plans</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700" b="1" i="0" u="none" strike="noStrike">
                          <a:solidFill>
                            <a:srgbClr val="FFFFFF"/>
                          </a:solidFill>
                          <a:effectLst/>
                          <a:latin typeface="Calibri" panose="020F0502020204030204" pitchFamily="34" charset="0"/>
                        </a:rPr>
                        <a:t>Total Monthly Cost</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700" b="1" i="0" u="none" strike="noStrike">
                          <a:solidFill>
                            <a:srgbClr val="FFFFFF"/>
                          </a:solidFill>
                          <a:effectLst/>
                          <a:latin typeface="Calibri" panose="020F0502020204030204" pitchFamily="34" charset="0"/>
                        </a:rPr>
                        <a:t>VUMC Contribution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9428"/>
                    </a:solidFill>
                  </a:tcPr>
                </a:tc>
                <a:tc>
                  <a:txBody>
                    <a:bodyPr/>
                    <a:lstStyle/>
                    <a:p>
                      <a:pPr algn="ctr" rtl="0" fontAlgn="ctr"/>
                      <a:r>
                        <a:rPr lang="en-US" sz="1700" b="1" i="0" u="none" strike="noStrike">
                          <a:solidFill>
                            <a:srgbClr val="FFFFFF"/>
                          </a:solidFill>
                          <a:effectLst/>
                          <a:latin typeface="Calibri" panose="020F0502020204030204" pitchFamily="34" charset="0"/>
                        </a:rPr>
                        <a:t>Postdoc Contribution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2664198667"/>
                  </a:ext>
                </a:extLst>
              </a:tr>
              <a:tr h="290192">
                <a:tc>
                  <a:txBody>
                    <a:bodyPr/>
                    <a:lstStyle/>
                    <a:p>
                      <a:pPr algn="l" rtl="0" fontAlgn="ctr"/>
                      <a:r>
                        <a:rPr lang="en-US" sz="1700" b="1" i="0" u="none" strike="noStrike">
                          <a:solidFill>
                            <a:srgbClr val="7030A0"/>
                          </a:solidFill>
                          <a:effectLst/>
                          <a:latin typeface="Calibri" panose="020F0502020204030204" pitchFamily="34" charset="0"/>
                        </a:rPr>
                        <a:t>HMO Dental Plan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US" sz="1700" b="1" i="0" u="none" strike="noStrike">
                          <a:solidFill>
                            <a:srgbClr val="000000"/>
                          </a:solidFill>
                          <a:effectLst/>
                          <a:latin typeface="Calibri" panose="020F050202020403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ctr"/>
                      <a:r>
                        <a:rPr lang="en-US" sz="1700" b="0" i="0" u="none" strike="noStrike">
                          <a:solidFill>
                            <a:srgbClr val="000000"/>
                          </a:solidFill>
                          <a:effectLst/>
                          <a:latin typeface="Arial" panose="020B060402020202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ctr"/>
                      <a:r>
                        <a:rPr lang="en-US" sz="1700" b="0" i="0" u="none" strike="noStrike">
                          <a:solidFill>
                            <a:srgbClr val="000000"/>
                          </a:solidFill>
                          <a:effectLst/>
                          <a:latin typeface="Arial" panose="020B060402020202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440339131"/>
                  </a:ext>
                </a:extLst>
              </a:tr>
              <a:tr h="313881">
                <a:tc>
                  <a:txBody>
                    <a:bodyPr/>
                    <a:lstStyle/>
                    <a:p>
                      <a:pPr algn="ctr" rtl="0" fontAlgn="ctr"/>
                      <a:r>
                        <a:rPr lang="en-US" sz="1700" b="1" i="0" u="none" strike="noStrike">
                          <a:solidFill>
                            <a:srgbClr val="000000"/>
                          </a:solidFill>
                          <a:effectLst/>
                          <a:latin typeface="Calibri" panose="020F0502020204030204" pitchFamily="34" charset="0"/>
                        </a:rPr>
                        <a:t>  Postdoc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$19.91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$19.91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50996732"/>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Spouse</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$39.19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$39.19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416434004"/>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Child(ren)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$50.05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$50.05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27667914"/>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Family</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$74.55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$74.55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977094121"/>
                  </a:ext>
                </a:extLst>
              </a:tr>
              <a:tr h="284269">
                <a:tc>
                  <a:txBody>
                    <a:bodyPr/>
                    <a:lstStyle/>
                    <a:p>
                      <a:pPr algn="l" rtl="0" fontAlgn="ctr"/>
                      <a:r>
                        <a:rPr lang="en-US" sz="1700" b="1" i="0" u="none" strike="noStrike">
                          <a:solidFill>
                            <a:srgbClr val="7030A0"/>
                          </a:solidFill>
                          <a:effectLst/>
                          <a:latin typeface="Calibri" panose="020F0502020204030204" pitchFamily="34" charset="0"/>
                        </a:rPr>
                        <a:t>PPO Dental Plan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700" b="0" i="0" u="none" strike="noStrike">
                          <a:solidFill>
                            <a:srgbClr val="000000"/>
                          </a:solidFill>
                          <a:effectLst/>
                          <a:latin typeface="Arial" panose="020B060402020202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700" b="0" i="0" u="none" strike="noStrike">
                          <a:solidFill>
                            <a:srgbClr val="000000"/>
                          </a:solidFill>
                          <a:effectLst/>
                          <a:latin typeface="Arial" panose="020B060402020202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1700" b="0" i="0" u="none" strike="noStrike">
                          <a:solidFill>
                            <a:srgbClr val="000000"/>
                          </a:solidFill>
                          <a:effectLst/>
                          <a:latin typeface="Arial" panose="020B0604020202020204" pitchFamily="34" charset="0"/>
                        </a:rPr>
                        <a:t>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87089854"/>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$35.26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$35.26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1262022061"/>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Spouse</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$69.38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$69.38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55667166"/>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Child(ren)</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$88.53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$88.53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US" sz="1900" b="0" i="0" u="none" strike="noStrike">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186570069"/>
                  </a:ext>
                </a:extLst>
              </a:tr>
              <a:tr h="313881">
                <a:tc>
                  <a:txBody>
                    <a:bodyPr/>
                    <a:lstStyle/>
                    <a:p>
                      <a:pPr algn="ctr" rtl="0" fontAlgn="ctr"/>
                      <a:r>
                        <a:rPr lang="en-US" sz="1700" b="1" i="0" u="none" strike="noStrike">
                          <a:solidFill>
                            <a:srgbClr val="000000"/>
                          </a:solidFill>
                          <a:effectLst/>
                          <a:latin typeface="Calibri" panose="020F0502020204030204" pitchFamily="34" charset="0"/>
                        </a:rPr>
                        <a:t>Postdoc + Family</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$132.00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a:solidFill>
                            <a:srgbClr val="000000"/>
                          </a:solidFill>
                          <a:effectLst/>
                          <a:latin typeface="Calibri" panose="020F0502020204030204" pitchFamily="34" charset="0"/>
                        </a:rPr>
                        <a:t>$132.00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US" sz="1900" b="0" i="0" u="none" strike="noStrike" dirty="0">
                          <a:solidFill>
                            <a:srgbClr val="000000"/>
                          </a:solidFill>
                          <a:effectLst/>
                          <a:latin typeface="Calibri" panose="020F0502020204030204" pitchFamily="34" charset="0"/>
                        </a:rPr>
                        <a:t>$0 </a:t>
                      </a:r>
                    </a:p>
                  </a:txBody>
                  <a:tcPr marL="5922" marR="5922" marT="59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79690226"/>
                  </a:ext>
                </a:extLst>
              </a:tr>
            </a:tbl>
          </a:graphicData>
        </a:graphic>
      </p:graphicFrame>
    </p:spTree>
    <p:extLst>
      <p:ext uri="{BB962C8B-B14F-4D97-AF65-F5344CB8AC3E}">
        <p14:creationId xmlns:p14="http://schemas.microsoft.com/office/powerpoint/2010/main" val="37303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E7942-5B1B-4E74-B3CD-25BF9B0ABE25}" type="slidenum">
              <a:rPr lang="en-US" smtClean="0"/>
              <a:pPr/>
              <a:t>19</a:t>
            </a:fld>
            <a:endParaRPr lang="en-US"/>
          </a:p>
        </p:txBody>
      </p:sp>
      <p:pic>
        <p:nvPicPr>
          <p:cNvPr id="3" name="Picture 2"/>
          <p:cNvPicPr>
            <a:picLocks noChangeAspect="1"/>
          </p:cNvPicPr>
          <p:nvPr/>
        </p:nvPicPr>
        <p:blipFill>
          <a:blip r:embed="rId3"/>
          <a:stretch>
            <a:fillRect/>
          </a:stretch>
        </p:blipFill>
        <p:spPr>
          <a:xfrm>
            <a:off x="379412" y="381000"/>
            <a:ext cx="2450804" cy="1170533"/>
          </a:xfrm>
          <a:prstGeom prst="rect">
            <a:avLst/>
          </a:prstGeom>
        </p:spPr>
      </p:pic>
      <p:pic>
        <p:nvPicPr>
          <p:cNvPr id="4" name="Picture 3"/>
          <p:cNvPicPr>
            <a:picLocks noChangeAspect="1"/>
          </p:cNvPicPr>
          <p:nvPr/>
        </p:nvPicPr>
        <p:blipFill>
          <a:blip r:embed="rId4"/>
          <a:stretch>
            <a:fillRect/>
          </a:stretch>
        </p:blipFill>
        <p:spPr>
          <a:xfrm>
            <a:off x="9371012" y="545606"/>
            <a:ext cx="2395936" cy="4206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21037707"/>
              </p:ext>
            </p:extLst>
          </p:nvPr>
        </p:nvGraphicFramePr>
        <p:xfrm>
          <a:off x="1217610" y="1600198"/>
          <a:ext cx="9829802" cy="3852042"/>
        </p:xfrm>
        <a:graphic>
          <a:graphicData uri="http://schemas.openxmlformats.org/drawingml/2006/table">
            <a:tbl>
              <a:tblPr firstRow="1" bandRow="1">
                <a:tableStyleId>{5C22544A-7EE6-4342-B048-85BDC9FD1C3A}</a:tableStyleId>
              </a:tblPr>
              <a:tblGrid>
                <a:gridCol w="3563139">
                  <a:extLst>
                    <a:ext uri="{9D8B030D-6E8A-4147-A177-3AD203B41FA5}">
                      <a16:colId xmlns:a16="http://schemas.microsoft.com/office/drawing/2014/main" val="20000"/>
                    </a:ext>
                  </a:extLst>
                </a:gridCol>
                <a:gridCol w="3085246">
                  <a:extLst>
                    <a:ext uri="{9D8B030D-6E8A-4147-A177-3AD203B41FA5}">
                      <a16:colId xmlns:a16="http://schemas.microsoft.com/office/drawing/2014/main" val="20001"/>
                    </a:ext>
                  </a:extLst>
                </a:gridCol>
                <a:gridCol w="3181417">
                  <a:extLst>
                    <a:ext uri="{9D8B030D-6E8A-4147-A177-3AD203B41FA5}">
                      <a16:colId xmlns:a16="http://schemas.microsoft.com/office/drawing/2014/main" val="20002"/>
                    </a:ext>
                  </a:extLst>
                </a:gridCol>
              </a:tblGrid>
              <a:tr h="499092">
                <a:tc gridSpan="3">
                  <a:txBody>
                    <a:bodyPr/>
                    <a:lstStyle/>
                    <a:p>
                      <a:pPr algn="ctr"/>
                      <a:r>
                        <a:rPr lang="en-US" sz="2800" dirty="0">
                          <a:latin typeface="Calibri" panose="020F0502020204030204" pitchFamily="34" charset="0"/>
                          <a:cs typeface="Times New Roman" panose="02020603050405020304" pitchFamily="18" charset="0"/>
                        </a:rPr>
                        <a:t>Postdoctoral Trainee Benefits Program </a:t>
                      </a:r>
                    </a:p>
                  </a:txBody>
                  <a:tcP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99092">
                <a:tc>
                  <a:txBody>
                    <a:bodyPr/>
                    <a:lstStyle/>
                    <a:p>
                      <a:pPr algn="ctr"/>
                      <a:r>
                        <a:rPr lang="en-US" sz="1800" b="1" dirty="0">
                          <a:solidFill>
                            <a:schemeClr val="tx1"/>
                          </a:solidFill>
                          <a:latin typeface="Calibri" panose="020F0502020204030204" pitchFamily="34" charset="0"/>
                          <a:cs typeface="Times New Roman" panose="02020603050405020304" pitchFamily="18" charset="0"/>
                        </a:rPr>
                        <a:t>Plans</a:t>
                      </a:r>
                    </a:p>
                  </a:txBody>
                  <a:tcPr anchor="ctr">
                    <a:solidFill>
                      <a:schemeClr val="bg1"/>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VUMC Contribution</a:t>
                      </a:r>
                    </a:p>
                  </a:txBody>
                  <a:tcPr anchor="ctr">
                    <a:solidFill>
                      <a:srgbClr val="619428"/>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Postdoc Contribution</a:t>
                      </a:r>
                    </a:p>
                  </a:txBody>
                  <a:tcPr anchor="ctr">
                    <a:solidFill>
                      <a:srgbClr val="C00000"/>
                    </a:solidFill>
                  </a:tcPr>
                </a:tc>
                <a:extLst>
                  <a:ext uri="{0D108BD9-81ED-4DB2-BD59-A6C34878D82A}">
                    <a16:rowId xmlns:a16="http://schemas.microsoft.com/office/drawing/2014/main" val="10001"/>
                  </a:ext>
                </a:extLst>
              </a:tr>
              <a:tr h="499092">
                <a:tc>
                  <a:txBody>
                    <a:bodyPr/>
                    <a:lstStyle/>
                    <a:p>
                      <a:pPr algn="l"/>
                      <a:r>
                        <a:rPr lang="en-US" sz="2000" b="1" dirty="0">
                          <a:latin typeface="Calibri" panose="020F0502020204030204" pitchFamily="34" charset="0"/>
                          <a:cs typeface="Times New Roman" panose="02020603050405020304" pitchFamily="18" charset="0"/>
                        </a:rPr>
                        <a:t>Voluntary </a:t>
                      </a:r>
                      <a:r>
                        <a:rPr lang="en-US" sz="2000" b="1" dirty="0" err="1">
                          <a:latin typeface="Calibri" panose="020F0502020204030204" pitchFamily="34" charset="0"/>
                          <a:cs typeface="Times New Roman" panose="02020603050405020304" pitchFamily="18" charset="0"/>
                        </a:rPr>
                        <a:t>SunLife</a:t>
                      </a:r>
                      <a:r>
                        <a:rPr lang="en-US" sz="1800" b="1" dirty="0">
                          <a:latin typeface="Calibri" panose="020F0502020204030204" pitchFamily="34" charset="0"/>
                          <a:cs typeface="Times New Roman" panose="02020603050405020304" pitchFamily="18" charset="0"/>
                        </a:rPr>
                        <a:t> V</a:t>
                      </a:r>
                      <a:r>
                        <a:rPr lang="en-US" sz="2000" b="1" dirty="0">
                          <a:latin typeface="Calibri" panose="020F0502020204030204" pitchFamily="34" charset="0"/>
                          <a:cs typeface="Times New Roman" panose="02020603050405020304" pitchFamily="18" charset="0"/>
                        </a:rPr>
                        <a:t>ision Plan</a:t>
                      </a:r>
                    </a:p>
                  </a:txBody>
                  <a:tcPr anchor="ctr">
                    <a:solidFill>
                      <a:schemeClr val="tx1">
                        <a:lumMod val="95000"/>
                      </a:schemeClr>
                    </a:solidFill>
                  </a:tcPr>
                </a:tc>
                <a:tc>
                  <a:txBody>
                    <a:bodyPr/>
                    <a:lstStyle/>
                    <a:p>
                      <a:pPr algn="ctr"/>
                      <a:endParaRPr lang="en-US" sz="2000"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endParaRPr lang="en-US" sz="14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4"/>
                  </a:ext>
                </a:extLst>
              </a:tr>
              <a:tr h="249546">
                <a:tc>
                  <a:txBody>
                    <a:bodyPr/>
                    <a:lstStyle/>
                    <a:p>
                      <a:pPr algn="l"/>
                      <a:r>
                        <a:rPr lang="en-US" sz="1800" b="1" dirty="0">
                          <a:latin typeface="Calibri" panose="020F0502020204030204" pitchFamily="34" charset="0"/>
                          <a:cs typeface="Times New Roman" panose="02020603050405020304" pitchFamily="18" charset="0"/>
                        </a:rPr>
                        <a:t>                          Postdoc          </a:t>
                      </a:r>
                    </a:p>
                  </a:txBody>
                  <a:tcPr anchor="ctr">
                    <a:solidFill>
                      <a:schemeClr val="tx1">
                        <a:lumMod val="75000"/>
                      </a:schemeClr>
                    </a:solidFill>
                  </a:tcPr>
                </a:tc>
                <a:tc>
                  <a:txBody>
                    <a:bodyPr/>
                    <a:lstStyle/>
                    <a:p>
                      <a:pPr algn="ctr"/>
                      <a:r>
                        <a:rPr lang="en-US" sz="2000" dirty="0">
                          <a:latin typeface="Calibri" panose="020F0502020204030204" pitchFamily="34" charset="0"/>
                          <a:cs typeface="Times New Roman" panose="02020603050405020304" pitchFamily="18" charset="0"/>
                        </a:rPr>
                        <a:t>$0</a:t>
                      </a:r>
                    </a:p>
                  </a:txBody>
                  <a:tcPr anchor="ctr">
                    <a:solidFill>
                      <a:schemeClr val="tx1">
                        <a:lumMod val="75000"/>
                      </a:schemeClr>
                    </a:solidFill>
                  </a:tcPr>
                </a:tc>
                <a:tc>
                  <a:txBody>
                    <a:bodyPr/>
                    <a:lstStyle/>
                    <a:p>
                      <a:pPr algn="ctr"/>
                      <a:r>
                        <a:rPr lang="en-US" sz="2000" dirty="0">
                          <a:latin typeface="Calibri" panose="020F0502020204030204" pitchFamily="34" charset="0"/>
                          <a:cs typeface="Times New Roman" panose="02020603050405020304" pitchFamily="18" charset="0"/>
                        </a:rPr>
                        <a:t>$8.93</a:t>
                      </a:r>
                    </a:p>
                  </a:txBody>
                  <a:tcPr anchor="ctr">
                    <a:solidFill>
                      <a:schemeClr val="tx1">
                        <a:lumMod val="75000"/>
                      </a:schemeClr>
                    </a:solidFill>
                  </a:tcPr>
                </a:tc>
                <a:extLst>
                  <a:ext uri="{0D108BD9-81ED-4DB2-BD59-A6C34878D82A}">
                    <a16:rowId xmlns:a16="http://schemas.microsoft.com/office/drawing/2014/main" val="10005"/>
                  </a:ext>
                </a:extLst>
              </a:tr>
              <a:tr h="449618">
                <a:tc>
                  <a:txBody>
                    <a:bodyPr/>
                    <a:lstStyle/>
                    <a:p>
                      <a:pPr algn="ctr"/>
                      <a:r>
                        <a:rPr lang="en-US" sz="1800" b="1" dirty="0">
                          <a:latin typeface="Calibri" panose="020F0502020204030204" pitchFamily="34" charset="0"/>
                          <a:cs typeface="Times New Roman" panose="02020603050405020304" pitchFamily="18" charset="0"/>
                        </a:rPr>
                        <a:t>Postdoc + Spouse</a:t>
                      </a:r>
                    </a:p>
                  </a:txBody>
                  <a:tcPr anchor="ctr">
                    <a:solidFill>
                      <a:schemeClr val="tx1">
                        <a:lumMod val="95000"/>
                      </a:schemeClr>
                    </a:solidFill>
                  </a:tcPr>
                </a:tc>
                <a:tc>
                  <a:txBody>
                    <a:bodyPr/>
                    <a:lstStyle/>
                    <a:p>
                      <a:pPr algn="ctr"/>
                      <a:r>
                        <a:rPr lang="en-US" sz="2000" dirty="0">
                          <a:latin typeface="Calibri" panose="020F0502020204030204" pitchFamily="34" charset="0"/>
                          <a:cs typeface="Times New Roman" panose="02020603050405020304" pitchFamily="18" charset="0"/>
                        </a:rPr>
                        <a:t>$0</a:t>
                      </a:r>
                    </a:p>
                  </a:txBody>
                  <a:tcPr anchor="ctr">
                    <a:solidFill>
                      <a:schemeClr val="tx1">
                        <a:lumMod val="95000"/>
                      </a:schemeClr>
                    </a:solidFill>
                  </a:tcPr>
                </a:tc>
                <a:tc>
                  <a:txBody>
                    <a:bodyPr/>
                    <a:lstStyle/>
                    <a:p>
                      <a:pPr algn="ctr"/>
                      <a:r>
                        <a:rPr lang="en-US" sz="2000" dirty="0">
                          <a:latin typeface="Calibri" panose="020F0502020204030204" pitchFamily="34" charset="0"/>
                          <a:cs typeface="Times New Roman" panose="02020603050405020304" pitchFamily="18" charset="0"/>
                        </a:rPr>
                        <a:t>$17.86</a:t>
                      </a:r>
                    </a:p>
                  </a:txBody>
                  <a:tcPr anchor="ctr">
                    <a:solidFill>
                      <a:schemeClr val="tx1">
                        <a:lumMod val="95000"/>
                      </a:schemeClr>
                    </a:solidFill>
                  </a:tcPr>
                </a:tc>
                <a:extLst>
                  <a:ext uri="{0D108BD9-81ED-4DB2-BD59-A6C34878D82A}">
                    <a16:rowId xmlns:a16="http://schemas.microsoft.com/office/drawing/2014/main" val="836417048"/>
                  </a:ext>
                </a:extLst>
              </a:tr>
              <a:tr h="342938">
                <a:tc>
                  <a:txBody>
                    <a:bodyPr/>
                    <a:lstStyle/>
                    <a:p>
                      <a:pPr algn="ctr"/>
                      <a:r>
                        <a:rPr lang="en-US" sz="1800" b="1" dirty="0">
                          <a:latin typeface="Calibri" panose="020F0502020204030204" pitchFamily="34" charset="0"/>
                          <a:cs typeface="Times New Roman" panose="02020603050405020304" pitchFamily="18" charset="0"/>
                        </a:rPr>
                        <a:t>Postdoc</a:t>
                      </a:r>
                      <a:r>
                        <a:rPr lang="en-US" sz="1800" b="1" baseline="0" dirty="0">
                          <a:latin typeface="Calibri" panose="020F0502020204030204" pitchFamily="34" charset="0"/>
                          <a:cs typeface="Times New Roman" panose="02020603050405020304" pitchFamily="18" charset="0"/>
                        </a:rPr>
                        <a:t> + Child(</a:t>
                      </a:r>
                      <a:r>
                        <a:rPr lang="en-US" sz="1800" b="1" baseline="0" dirty="0" err="1">
                          <a:latin typeface="Calibri" panose="020F0502020204030204" pitchFamily="34" charset="0"/>
                          <a:cs typeface="Times New Roman" panose="02020603050405020304" pitchFamily="18" charset="0"/>
                        </a:rPr>
                        <a:t>ren</a:t>
                      </a:r>
                      <a:r>
                        <a:rPr lang="en-US" sz="1800" b="1" baseline="0" dirty="0">
                          <a:latin typeface="Calibri" panose="020F0502020204030204" pitchFamily="34" charset="0"/>
                          <a:cs typeface="Times New Roman" panose="02020603050405020304" pitchFamily="18" charset="0"/>
                        </a:rPr>
                        <a:t>)</a:t>
                      </a:r>
                    </a:p>
                  </a:txBody>
                  <a:tcPr anchor="ctr">
                    <a:solidFill>
                      <a:schemeClr val="tx1">
                        <a:lumMod val="75000"/>
                      </a:schemeClr>
                    </a:solidFill>
                  </a:tcPr>
                </a:tc>
                <a:tc>
                  <a:txBody>
                    <a:bodyPr/>
                    <a:lstStyle/>
                    <a:p>
                      <a:pPr algn="ctr"/>
                      <a:r>
                        <a:rPr lang="en-US" sz="2000" dirty="0">
                          <a:latin typeface="Calibri" panose="020F0502020204030204" pitchFamily="34" charset="0"/>
                          <a:cs typeface="Times New Roman" panose="02020603050405020304" pitchFamily="18" charset="0"/>
                        </a:rPr>
                        <a:t>$0</a:t>
                      </a:r>
                    </a:p>
                  </a:txBody>
                  <a:tcPr anchor="ctr">
                    <a:solidFill>
                      <a:schemeClr val="tx1">
                        <a:lumMod val="75000"/>
                      </a:schemeClr>
                    </a:solidFill>
                  </a:tcPr>
                </a:tc>
                <a:tc>
                  <a:txBody>
                    <a:bodyPr/>
                    <a:lstStyle/>
                    <a:p>
                      <a:pPr algn="ctr"/>
                      <a:r>
                        <a:rPr lang="en-US" sz="2000" dirty="0">
                          <a:latin typeface="Calibri" panose="020F0502020204030204" pitchFamily="34" charset="0"/>
                          <a:cs typeface="Times New Roman" panose="02020603050405020304" pitchFamily="18" charset="0"/>
                        </a:rPr>
                        <a:t>$19.64</a:t>
                      </a:r>
                    </a:p>
                  </a:txBody>
                  <a:tcPr anchor="ctr">
                    <a:solidFill>
                      <a:schemeClr val="tx1">
                        <a:lumMod val="75000"/>
                      </a:schemeClr>
                    </a:solidFill>
                  </a:tcPr>
                </a:tc>
                <a:extLst>
                  <a:ext uri="{0D108BD9-81ED-4DB2-BD59-A6C34878D82A}">
                    <a16:rowId xmlns:a16="http://schemas.microsoft.com/office/drawing/2014/main" val="10006"/>
                  </a:ext>
                </a:extLst>
              </a:tr>
              <a:tr h="249546">
                <a:tc>
                  <a:txBody>
                    <a:bodyPr/>
                    <a:lstStyle/>
                    <a:p>
                      <a:pPr algn="ctr"/>
                      <a:r>
                        <a:rPr lang="en-US" sz="1800" b="1" dirty="0">
                          <a:latin typeface="Calibri" panose="020F0502020204030204" pitchFamily="34" charset="0"/>
                          <a:cs typeface="Times New Roman" panose="02020603050405020304" pitchFamily="18" charset="0"/>
                        </a:rPr>
                        <a:t>Postdoc + Family</a:t>
                      </a:r>
                    </a:p>
                  </a:txBody>
                  <a:tcPr anchor="ctr">
                    <a:solidFill>
                      <a:schemeClr val="tx1">
                        <a:lumMod val="95000"/>
                      </a:schemeClr>
                    </a:solidFill>
                  </a:tcPr>
                </a:tc>
                <a:tc>
                  <a:txBody>
                    <a:bodyPr/>
                    <a:lstStyle/>
                    <a:p>
                      <a:pPr algn="ctr"/>
                      <a:r>
                        <a:rPr lang="en-US" sz="2000" dirty="0">
                          <a:latin typeface="Calibri" panose="020F0502020204030204" pitchFamily="34" charset="0"/>
                          <a:cs typeface="Times New Roman" panose="02020603050405020304" pitchFamily="18" charset="0"/>
                        </a:rPr>
                        <a:t>$0</a:t>
                      </a:r>
                    </a:p>
                  </a:txBody>
                  <a:tcPr anchor="ctr">
                    <a:solidFill>
                      <a:schemeClr val="tx1">
                        <a:lumMod val="95000"/>
                      </a:schemeClr>
                    </a:solidFill>
                  </a:tcPr>
                </a:tc>
                <a:tc>
                  <a:txBody>
                    <a:bodyPr/>
                    <a:lstStyle/>
                    <a:p>
                      <a:pPr algn="ctr"/>
                      <a:r>
                        <a:rPr lang="en-US" sz="2000" dirty="0">
                          <a:latin typeface="Calibri" panose="020F0502020204030204" pitchFamily="34" charset="0"/>
                          <a:cs typeface="Times New Roman" panose="02020603050405020304" pitchFamily="18" charset="0"/>
                        </a:rPr>
                        <a:t>$28.57</a:t>
                      </a:r>
                    </a:p>
                  </a:txBody>
                  <a:tcPr anchor="ctr">
                    <a:solidFill>
                      <a:schemeClr val="tx1">
                        <a:lumMod val="95000"/>
                      </a:schemeClr>
                    </a:solidFill>
                  </a:tcPr>
                </a:tc>
                <a:extLst>
                  <a:ext uri="{0D108BD9-81ED-4DB2-BD59-A6C34878D82A}">
                    <a16:rowId xmlns:a16="http://schemas.microsoft.com/office/drawing/2014/main" val="3188131494"/>
                  </a:ext>
                </a:extLst>
              </a:tr>
              <a:tr h="697360">
                <a:tc>
                  <a:txBody>
                    <a:bodyPr/>
                    <a:lstStyle/>
                    <a:p>
                      <a:pPr algn="l"/>
                      <a:r>
                        <a:rPr lang="en-US" sz="1800" b="1" dirty="0">
                          <a:latin typeface="Calibri" panose="020F0502020204030204" pitchFamily="34" charset="0"/>
                          <a:cs typeface="Times New Roman" panose="02020603050405020304" pitchFamily="18" charset="0"/>
                        </a:rPr>
                        <a:t>                   Life/AD&amp;D/Long-Term</a:t>
                      </a:r>
                      <a:r>
                        <a:rPr lang="en-US" sz="1800" b="1" baseline="0" dirty="0">
                          <a:latin typeface="Calibri" panose="020F0502020204030204" pitchFamily="34" charset="0"/>
                          <a:cs typeface="Times New Roman" panose="02020603050405020304" pitchFamily="18" charset="0"/>
                        </a:rPr>
                        <a:t> </a:t>
                      </a:r>
                    </a:p>
                    <a:p>
                      <a:pPr algn="l"/>
                      <a:r>
                        <a:rPr lang="en-US" sz="1800" b="1" baseline="0" dirty="0">
                          <a:latin typeface="Calibri" panose="020F0502020204030204" pitchFamily="34" charset="0"/>
                          <a:cs typeface="Times New Roman" panose="02020603050405020304" pitchFamily="18" charset="0"/>
                        </a:rPr>
                        <a:t>                            Disability**</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pPr algn="ctr"/>
                      <a:r>
                        <a:rPr lang="en-US" sz="2000" baseline="0" dirty="0">
                          <a:latin typeface="Calibri" panose="020F0502020204030204" pitchFamily="34" charset="0"/>
                          <a:cs typeface="Times New Roman" panose="02020603050405020304" pitchFamily="18" charset="0"/>
                        </a:rPr>
                        <a:t>$12.05</a:t>
                      </a:r>
                    </a:p>
                  </a:txBody>
                  <a:tcPr anchor="ctr">
                    <a:solidFill>
                      <a:schemeClr val="tx1">
                        <a:lumMod val="75000"/>
                      </a:schemeClr>
                    </a:solidFill>
                  </a:tcPr>
                </a:tc>
                <a:tc>
                  <a:txBody>
                    <a:bodyPr/>
                    <a:lstStyle/>
                    <a:p>
                      <a:pPr algn="ctr"/>
                      <a:r>
                        <a:rPr lang="en-US" sz="2000" baseline="0" dirty="0">
                          <a:latin typeface="Calibri" panose="020F0502020204030204" pitchFamily="34" charset="0"/>
                          <a:cs typeface="Times New Roman" panose="02020603050405020304" pitchFamily="18" charset="0"/>
                        </a:rPr>
                        <a:t>$0</a:t>
                      </a:r>
                    </a:p>
                  </a:txBody>
                  <a:tcPr anchor="ctr">
                    <a:solidFill>
                      <a:schemeClr val="tx1">
                        <a:lumMod val="75000"/>
                      </a:schemeClr>
                    </a:solidFill>
                  </a:tcPr>
                </a:tc>
                <a:extLst>
                  <a:ext uri="{0D108BD9-81ED-4DB2-BD59-A6C34878D82A}">
                    <a16:rowId xmlns:a16="http://schemas.microsoft.com/office/drawing/2014/main" val="10007"/>
                  </a:ext>
                </a:extLst>
              </a:tr>
            </a:tbl>
          </a:graphicData>
        </a:graphic>
      </p:graphicFrame>
      <p:pic>
        <p:nvPicPr>
          <p:cNvPr id="11" name="Picture 10" descr="A picture containing clipart&#10;&#10;Description generated with very high confidence">
            <a:extLst>
              <a:ext uri="{FF2B5EF4-FFF2-40B4-BE49-F238E27FC236}">
                <a16:creationId xmlns:a16="http://schemas.microsoft.com/office/drawing/2014/main" id="{AEE949BB-54AA-47A8-8820-03A3F46E43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5239" y="4876800"/>
            <a:ext cx="716773" cy="463549"/>
          </a:xfrm>
          <a:prstGeom prst="rect">
            <a:avLst/>
          </a:prstGeom>
        </p:spPr>
      </p:pic>
      <p:sp>
        <p:nvSpPr>
          <p:cNvPr id="6" name="TextBox 5"/>
          <p:cNvSpPr txBox="1"/>
          <p:nvPr/>
        </p:nvSpPr>
        <p:spPr>
          <a:xfrm>
            <a:off x="2360612" y="5500905"/>
            <a:ext cx="1899751" cy="313932"/>
          </a:xfrm>
          <a:prstGeom prst="rect">
            <a:avLst/>
          </a:prstGeom>
          <a:noFill/>
        </p:spPr>
        <p:txBody>
          <a:bodyPr wrap="none" rtlCol="0">
            <a:spAutoFit/>
          </a:bodyPr>
          <a:lstStyle/>
          <a:p>
            <a:pPr>
              <a:lnSpc>
                <a:spcPct val="90000"/>
              </a:lnSpc>
            </a:pPr>
            <a:r>
              <a:rPr lang="en-US" sz="1600" dirty="0">
                <a:solidFill>
                  <a:schemeClr val="bg1"/>
                </a:solidFill>
                <a:latin typeface="Calibri" panose="020F0502020204030204" pitchFamily="34" charset="0"/>
                <a:cs typeface="Calibri" panose="020F0502020204030204" pitchFamily="34" charset="0"/>
              </a:rPr>
              <a:t>** </a:t>
            </a:r>
            <a:r>
              <a:rPr lang="en-US" sz="1600" i="1" dirty="0">
                <a:solidFill>
                  <a:schemeClr val="bg1"/>
                </a:solidFill>
                <a:latin typeface="Calibri" panose="020F0502020204030204" pitchFamily="34" charset="0"/>
                <a:cs typeface="Calibri" panose="020F0502020204030204" pitchFamily="34" charset="0"/>
              </a:rPr>
              <a:t>Paid for by VUMC</a:t>
            </a:r>
          </a:p>
        </p:txBody>
      </p:sp>
    </p:spTree>
    <p:extLst>
      <p:ext uri="{BB962C8B-B14F-4D97-AF65-F5344CB8AC3E}">
        <p14:creationId xmlns:p14="http://schemas.microsoft.com/office/powerpoint/2010/main" val="29509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3603" y="228600"/>
            <a:ext cx="9040045" cy="990600"/>
          </a:xfrm>
        </p:spPr>
        <p:txBody>
          <a:bodyPr/>
          <a:lstStyle/>
          <a:p>
            <a:pPr eaLnBrk="1" hangingPunct="1"/>
            <a:r>
              <a:rPr lang="en-US" sz="2400" b="1" dirty="0">
                <a:solidFill>
                  <a:srgbClr val="FF3300"/>
                </a:solidFill>
                <a:latin typeface="BankGothic Md BT" pitchFamily="34" charset="0"/>
              </a:rPr>
              <a:t/>
            </a:r>
            <a:br>
              <a:rPr lang="en-US" sz="2400" b="1" dirty="0">
                <a:solidFill>
                  <a:srgbClr val="FF3300"/>
                </a:solidFill>
                <a:latin typeface="BankGothic Md BT" pitchFamily="34" charset="0"/>
              </a:rPr>
            </a:br>
            <a:endParaRPr lang="en-US" sz="2400" b="1" dirty="0">
              <a:solidFill>
                <a:srgbClr val="FF3300"/>
              </a:solidFill>
              <a:latin typeface="BankGothic Md BT" pitchFamily="34"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a:t>
            </a:fld>
            <a:endParaRPr lang="en-US"/>
          </a:p>
        </p:txBody>
      </p:sp>
      <p:sp>
        <p:nvSpPr>
          <p:cNvPr id="5128" name="TextBox 24"/>
          <p:cNvSpPr txBox="1">
            <a:spLocks noChangeArrowheads="1"/>
          </p:cNvSpPr>
          <p:nvPr/>
        </p:nvSpPr>
        <p:spPr bwMode="auto">
          <a:xfrm>
            <a:off x="5865812" y="1934448"/>
            <a:ext cx="5104209" cy="2062103"/>
          </a:xfrm>
          <a:prstGeom prst="rect">
            <a:avLst/>
          </a:prstGeom>
          <a:noFill/>
          <a:ln w="9525">
            <a:noFill/>
            <a:miter lim="800000"/>
            <a:headEnd/>
            <a:tailEnd/>
          </a:ln>
        </p:spPr>
        <p:txBody>
          <a:bodyPr wrap="square">
            <a:spAutoFit/>
          </a:bodyPr>
          <a:lstStyle/>
          <a:p>
            <a:endParaRPr lang="en-US" sz="2000" b="1" dirty="0">
              <a:solidFill>
                <a:schemeClr val="bg1"/>
              </a:solidFill>
              <a:latin typeface="Calibri" panose="020F0502020204030204" pitchFamily="34" charset="0"/>
              <a:cs typeface="Times New Roman" pitchFamily="18" charset="0"/>
            </a:endParaRPr>
          </a:p>
          <a:p>
            <a:pPr>
              <a:buFont typeface="Arial" charset="0"/>
              <a:buChar char="•"/>
            </a:pPr>
            <a:r>
              <a:rPr lang="en-US" dirty="0">
                <a:solidFill>
                  <a:schemeClr val="bg1"/>
                </a:solidFill>
                <a:latin typeface="Calibri" panose="020F0502020204030204" pitchFamily="34" charset="0"/>
                <a:cs typeface="Times New Roman" pitchFamily="18" charset="0"/>
              </a:rPr>
              <a:t> The Role of Gallagher and the Insurance Carriers</a:t>
            </a:r>
          </a:p>
          <a:p>
            <a:endParaRPr lang="en-US" dirty="0">
              <a:solidFill>
                <a:schemeClr val="bg1"/>
              </a:solidFill>
              <a:latin typeface="Calibri" panose="020F0502020204030204" pitchFamily="34" charset="0"/>
              <a:cs typeface="Times New Roman" pitchFamily="18" charset="0"/>
            </a:endParaRPr>
          </a:p>
          <a:p>
            <a:pPr>
              <a:buFont typeface="Arial" charset="0"/>
              <a:buChar char="•"/>
            </a:pPr>
            <a:r>
              <a:rPr lang="en-US" dirty="0">
                <a:solidFill>
                  <a:schemeClr val="bg1"/>
                </a:solidFill>
                <a:latin typeface="Calibri" panose="020F0502020204030204" pitchFamily="34" charset="0"/>
                <a:cs typeface="Times New Roman" pitchFamily="18" charset="0"/>
              </a:rPr>
              <a:t> Review of all Benefits, Rates and Plan Designs</a:t>
            </a:r>
          </a:p>
          <a:p>
            <a:endParaRPr lang="en-US" dirty="0">
              <a:solidFill>
                <a:schemeClr val="bg1"/>
              </a:solidFill>
              <a:latin typeface="Calibri" panose="020F0502020204030204" pitchFamily="34" charset="0"/>
              <a:cs typeface="Times New Roman" pitchFamily="18" charset="0"/>
            </a:endParaRPr>
          </a:p>
          <a:p>
            <a:pPr>
              <a:buFont typeface="Arial" charset="0"/>
              <a:buChar char="•"/>
            </a:pPr>
            <a:r>
              <a:rPr lang="en-US" dirty="0">
                <a:solidFill>
                  <a:schemeClr val="bg1"/>
                </a:solidFill>
                <a:latin typeface="Calibri" panose="020F0502020204030204" pitchFamily="34" charset="0"/>
                <a:cs typeface="Times New Roman" pitchFamily="18" charset="0"/>
              </a:rPr>
              <a:t> Explanation of Online Open Enrollment Process</a:t>
            </a:r>
          </a:p>
          <a:p>
            <a:endParaRPr lang="en-US" dirty="0">
              <a:solidFill>
                <a:schemeClr val="bg1"/>
              </a:solidFill>
              <a:latin typeface="Calibri" panose="020F0502020204030204" pitchFamily="34" charset="0"/>
              <a:cs typeface="Times New Roman" pitchFamily="18" charset="0"/>
            </a:endParaRPr>
          </a:p>
        </p:txBody>
      </p:sp>
      <p:sp>
        <p:nvSpPr>
          <p:cNvPr id="16" name="Rectangle 2"/>
          <p:cNvSpPr txBox="1">
            <a:spLocks noChangeArrowheads="1"/>
          </p:cNvSpPr>
          <p:nvPr/>
        </p:nvSpPr>
        <p:spPr bwMode="auto">
          <a:xfrm>
            <a:off x="3656012" y="328147"/>
            <a:ext cx="4607752"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484632" lvl="0" algn="ctr">
              <a:spcBef>
                <a:spcPct val="0"/>
              </a:spcBef>
              <a:defRPr/>
            </a:pPr>
            <a:r>
              <a:rPr lang="en-US" sz="4800" b="1" dirty="0">
                <a:solidFill>
                  <a:srgbClr val="035A91"/>
                </a:solidFill>
                <a:latin typeface="Avenir LT Std 35 Light" panose="020B0402020203020204" pitchFamily="34" charset="0"/>
                <a:cs typeface="Times New Roman" pitchFamily="18" charset="0"/>
              </a:rPr>
              <a:t>Agenda</a:t>
            </a:r>
            <a:endParaRPr kumimoji="0" lang="en-US" sz="4800" b="0" i="0" u="sng" strike="noStrike" kern="1200" cap="none" spc="0" normalizeH="0" baseline="0" noProof="0" dirty="0">
              <a:ln w="12700">
                <a:solidFill>
                  <a:schemeClr val="tx1"/>
                </a:solidFill>
                <a:prstDash val="solid"/>
              </a:ln>
              <a:solidFill>
                <a:srgbClr val="035A91"/>
              </a:solidFill>
              <a:uLnTx/>
              <a:uFillTx/>
              <a:latin typeface="Avenir LT Std 35 Light" panose="020B0402020203020204" pitchFamily="34" charset="0"/>
              <a:ea typeface="+mj-ea"/>
              <a:cs typeface="Times New Roman" pitchFamily="18" charset="0"/>
            </a:endParaRPr>
          </a:p>
        </p:txBody>
      </p:sp>
      <p:pic>
        <p:nvPicPr>
          <p:cNvPr id="11" name="Picture 10" descr="A close up of a sign&#10;&#10;Description generated with very high confidence">
            <a:extLst>
              <a:ext uri="{FF2B5EF4-FFF2-40B4-BE49-F238E27FC236}">
                <a16:creationId xmlns:a16="http://schemas.microsoft.com/office/drawing/2014/main" id="{2EB96AD4-E010-40B7-8492-DCF0FB6C4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105706"/>
            <a:ext cx="2591877" cy="1236388"/>
          </a:xfrm>
          <a:prstGeom prst="rect">
            <a:avLst/>
          </a:prstGeom>
        </p:spPr>
      </p:pic>
      <p:pic>
        <p:nvPicPr>
          <p:cNvPr id="4" name="Picture 3"/>
          <p:cNvPicPr>
            <a:picLocks noChangeAspect="1"/>
          </p:cNvPicPr>
          <p:nvPr/>
        </p:nvPicPr>
        <p:blipFill>
          <a:blip r:embed="rId5"/>
          <a:stretch>
            <a:fillRect/>
          </a:stretch>
        </p:blipFill>
        <p:spPr>
          <a:xfrm>
            <a:off x="684212" y="2133600"/>
            <a:ext cx="4722812" cy="2768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609600"/>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Summaries of Benefits and Coverage</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20</a:t>
            </a:fld>
            <a:endParaRPr lang="en-US"/>
          </a:p>
        </p:txBody>
      </p:sp>
      <p:sp>
        <p:nvSpPr>
          <p:cNvPr id="14" name="TextBox 13"/>
          <p:cNvSpPr txBox="1"/>
          <p:nvPr/>
        </p:nvSpPr>
        <p:spPr>
          <a:xfrm>
            <a:off x="2513012" y="2057400"/>
            <a:ext cx="8836898" cy="3416320"/>
          </a:xfrm>
          <a:prstGeom prst="rect">
            <a:avLst/>
          </a:prstGeom>
          <a:noFill/>
        </p:spPr>
        <p:txBody>
          <a:bodyPr wrap="square" rtlCol="0">
            <a:spAutoFit/>
          </a:bodyPr>
          <a:lstStyle/>
          <a:p>
            <a:pPr>
              <a:spcBef>
                <a:spcPts val="0"/>
              </a:spcBef>
              <a:buFont typeface="Arial" pitchFamily="34" charset="0"/>
              <a:buChar char="•"/>
              <a:defRPr/>
            </a:pPr>
            <a:r>
              <a:rPr lang="en-US" dirty="0">
                <a:solidFill>
                  <a:schemeClr val="bg1"/>
                </a:solidFill>
                <a:latin typeface="Calibri" panose="020F0502020204030204" pitchFamily="34" charset="0"/>
                <a:cs typeface="Times New Roman" pitchFamily="18" charset="0"/>
              </a:rPr>
              <a:t> The Patient Protection and Affordable Care Act (PPACA) requires that you be </a:t>
            </a:r>
          </a:p>
          <a:p>
            <a:pPr>
              <a:spcBef>
                <a:spcPts val="0"/>
              </a:spcBef>
              <a:defRPr/>
            </a:pPr>
            <a:r>
              <a:rPr lang="en-US" dirty="0">
                <a:solidFill>
                  <a:schemeClr val="bg1"/>
                </a:solidFill>
                <a:latin typeface="Calibri" panose="020F0502020204030204" pitchFamily="34" charset="0"/>
                <a:cs typeface="Times New Roman" pitchFamily="18" charset="0"/>
              </a:rPr>
              <a:t>  notified that the Summaries of Benefits and Coverage for your medical plans </a:t>
            </a:r>
          </a:p>
          <a:p>
            <a:pPr>
              <a:spcBef>
                <a:spcPts val="0"/>
              </a:spcBef>
              <a:defRPr/>
            </a:pPr>
            <a:r>
              <a:rPr lang="en-US" dirty="0">
                <a:solidFill>
                  <a:schemeClr val="bg1"/>
                </a:solidFill>
                <a:latin typeface="Calibri" panose="020F0502020204030204" pitchFamily="34" charset="0"/>
                <a:cs typeface="Times New Roman" pitchFamily="18" charset="0"/>
              </a:rPr>
              <a:t>  are currently available on our website</a:t>
            </a:r>
          </a:p>
          <a:p>
            <a:pPr>
              <a:spcBef>
                <a:spcPts val="0"/>
              </a:spcBef>
              <a:defRPr/>
            </a:pPr>
            <a:endParaRPr lang="en-US" dirty="0">
              <a:solidFill>
                <a:schemeClr val="bg1"/>
              </a:solidFill>
              <a:latin typeface="Calibri" panose="020F0502020204030204" pitchFamily="34" charset="0"/>
              <a:cs typeface="Times New Roman" pitchFamily="18" charset="0"/>
            </a:endParaRPr>
          </a:p>
          <a:p>
            <a:pPr>
              <a:spcBef>
                <a:spcPts val="0"/>
              </a:spcBef>
              <a:buFont typeface="Arial" pitchFamily="34" charset="0"/>
              <a:buChar char="•"/>
              <a:defRPr/>
            </a:pPr>
            <a:r>
              <a:rPr lang="en-US" dirty="0">
                <a:solidFill>
                  <a:schemeClr val="bg1"/>
                </a:solidFill>
                <a:latin typeface="Calibri" panose="020F0502020204030204" pitchFamily="34" charset="0"/>
                <a:cs typeface="Times New Roman" pitchFamily="18" charset="0"/>
              </a:rPr>
              <a:t> The Summaries of Benefits and Coverage follow the recommended guidelines </a:t>
            </a:r>
          </a:p>
          <a:p>
            <a:pPr>
              <a:spcBef>
                <a:spcPts val="0"/>
              </a:spcBef>
              <a:defRPr/>
            </a:pPr>
            <a:r>
              <a:rPr lang="en-US" dirty="0">
                <a:solidFill>
                  <a:schemeClr val="bg1"/>
                </a:solidFill>
                <a:latin typeface="Calibri" panose="020F0502020204030204" pitchFamily="34" charset="0"/>
                <a:cs typeface="Times New Roman" pitchFamily="18" charset="0"/>
              </a:rPr>
              <a:t>  of PPACA  in a standardized format to make them easier to read and </a:t>
            </a:r>
          </a:p>
          <a:p>
            <a:pPr>
              <a:spcBef>
                <a:spcPts val="0"/>
              </a:spcBef>
              <a:defRPr/>
            </a:pPr>
            <a:r>
              <a:rPr lang="en-US" dirty="0">
                <a:solidFill>
                  <a:schemeClr val="bg1"/>
                </a:solidFill>
                <a:latin typeface="Calibri" panose="020F0502020204030204" pitchFamily="34" charset="0"/>
                <a:cs typeface="Times New Roman" pitchFamily="18" charset="0"/>
              </a:rPr>
              <a:t>  comprehend to better serve you in making your plan selections</a:t>
            </a:r>
          </a:p>
          <a:p>
            <a:pPr>
              <a:spcBef>
                <a:spcPts val="0"/>
              </a:spcBef>
              <a:buFont typeface="Arial" pitchFamily="34" charset="0"/>
              <a:buChar char="•"/>
              <a:defRPr/>
            </a:pPr>
            <a:endParaRPr lang="en-US" dirty="0">
              <a:solidFill>
                <a:schemeClr val="bg1"/>
              </a:solidFill>
              <a:latin typeface="Calibri" panose="020F0502020204030204" pitchFamily="34" charset="0"/>
              <a:cs typeface="Times New Roman" pitchFamily="18" charset="0"/>
            </a:endParaRPr>
          </a:p>
          <a:p>
            <a:pPr>
              <a:spcBef>
                <a:spcPts val="0"/>
              </a:spcBef>
              <a:buFont typeface="Arial" pitchFamily="34" charset="0"/>
              <a:buChar char="•"/>
              <a:defRPr/>
            </a:pPr>
            <a:r>
              <a:rPr lang="en-US" dirty="0">
                <a:solidFill>
                  <a:schemeClr val="bg1"/>
                </a:solidFill>
                <a:latin typeface="Calibri" panose="020F0502020204030204" pitchFamily="34" charset="0"/>
                <a:cs typeface="Times New Roman" pitchFamily="18" charset="0"/>
              </a:rPr>
              <a:t> You may request a paper copy at no charge by calling the toll-free number on </a:t>
            </a:r>
          </a:p>
          <a:p>
            <a:pPr>
              <a:spcBef>
                <a:spcPts val="0"/>
              </a:spcBef>
              <a:defRPr/>
            </a:pPr>
            <a:r>
              <a:rPr lang="en-US" dirty="0">
                <a:solidFill>
                  <a:schemeClr val="bg1"/>
                </a:solidFill>
                <a:latin typeface="Calibri" panose="020F0502020204030204" pitchFamily="34" charset="0"/>
                <a:cs typeface="Times New Roman" pitchFamily="18" charset="0"/>
              </a:rPr>
              <a:t>  your new ID card</a:t>
            </a:r>
          </a:p>
          <a:p>
            <a:pPr>
              <a:spcBef>
                <a:spcPts val="0"/>
              </a:spcBef>
              <a:defRPr/>
            </a:pPr>
            <a:endParaRPr lang="en-US" dirty="0">
              <a:solidFill>
                <a:schemeClr val="bg1"/>
              </a:solidFill>
              <a:latin typeface="Calibri" panose="020F0502020204030204" pitchFamily="34" charset="0"/>
              <a:cs typeface="Times New Roman" pitchFamily="18" charset="0"/>
            </a:endParaRPr>
          </a:p>
          <a:p>
            <a:pPr>
              <a:spcBef>
                <a:spcPts val="0"/>
              </a:spcBef>
              <a:buFont typeface="Arial" pitchFamily="34" charset="0"/>
              <a:buChar char="•"/>
              <a:defRPr/>
            </a:pPr>
            <a:r>
              <a:rPr lang="en-US" dirty="0">
                <a:solidFill>
                  <a:schemeClr val="bg1"/>
                </a:solidFill>
                <a:latin typeface="Calibri" panose="020F0502020204030204" pitchFamily="34" charset="0"/>
                <a:cs typeface="Times New Roman" pitchFamily="18" charset="0"/>
              </a:rPr>
              <a:t> You may also print a copy directly off of the Gallagher website</a:t>
            </a:r>
          </a:p>
        </p:txBody>
      </p:sp>
      <p:pic>
        <p:nvPicPr>
          <p:cNvPr id="9" name="Picture 8" descr="A close up of a sign&#10;&#10;Description generated with very high confidence">
            <a:extLst>
              <a:ext uri="{FF2B5EF4-FFF2-40B4-BE49-F238E27FC236}">
                <a16:creationId xmlns:a16="http://schemas.microsoft.com/office/drawing/2014/main" id="{30B9119D-80BD-40E2-B96B-40483E9AA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77" y="1"/>
            <a:ext cx="2555846" cy="1219200"/>
          </a:xfrm>
          <a:prstGeom prst="rect">
            <a:avLst/>
          </a:prstGeom>
        </p:spPr>
      </p:pic>
    </p:spTree>
    <p:extLst>
      <p:ext uri="{BB962C8B-B14F-4D97-AF65-F5344CB8AC3E}">
        <p14:creationId xmlns:p14="http://schemas.microsoft.com/office/powerpoint/2010/main" val="409836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533400"/>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Prescriptions – Mail Order Pharmacy</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21</a:t>
            </a:fld>
            <a:endParaRPr lang="en-US"/>
          </a:p>
        </p:txBody>
      </p:sp>
      <p:sp>
        <p:nvSpPr>
          <p:cNvPr id="14" name="TextBox 13"/>
          <p:cNvSpPr txBox="1"/>
          <p:nvPr/>
        </p:nvSpPr>
        <p:spPr>
          <a:xfrm>
            <a:off x="1751012" y="1443251"/>
            <a:ext cx="9982200" cy="4647426"/>
          </a:xfrm>
          <a:prstGeom prst="rect">
            <a:avLst/>
          </a:prstGeom>
          <a:noFill/>
        </p:spPr>
        <p:txBody>
          <a:bodyPr wrap="square" rtlCol="0">
            <a:spAutoFit/>
          </a:bodyPr>
          <a:lstStyle/>
          <a:p>
            <a:endParaRPr lang="en-US" b="1" dirty="0">
              <a:solidFill>
                <a:schemeClr val="bg1"/>
              </a:solidFill>
              <a:latin typeface="Calibri" panose="020F0502020204030204" pitchFamily="34" charset="0"/>
              <a:cs typeface="Times New Roman" pitchFamily="18" charset="0"/>
            </a:endParaRPr>
          </a:p>
          <a:p>
            <a:r>
              <a:rPr lang="en-US" dirty="0">
                <a:solidFill>
                  <a:schemeClr val="bg1"/>
                </a:solidFill>
                <a:latin typeface="Calibri" panose="020F0502020204030204" pitchFamily="34" charset="0"/>
                <a:cs typeface="Times New Roman" pitchFamily="18" charset="0"/>
              </a:rPr>
              <a:t>You can order maintenance medications through Aetna’s Rx Home Delivery for chronic conditions as asthma, arthritis, diabetes, high cholesterol and heart conditions</a:t>
            </a:r>
          </a:p>
          <a:p>
            <a:endParaRPr lang="en-US" dirty="0">
              <a:solidFill>
                <a:schemeClr val="bg1"/>
              </a:solidFill>
              <a:latin typeface="Calibri" panose="020F0502020204030204" pitchFamily="34" charset="0"/>
              <a:cs typeface="Times New Roman" pitchFamily="18" charset="0"/>
            </a:endParaRPr>
          </a:p>
          <a:p>
            <a:r>
              <a:rPr lang="en-US" dirty="0">
                <a:solidFill>
                  <a:schemeClr val="bg1"/>
                </a:solidFill>
                <a:latin typeface="Calibri" panose="020F0502020204030204" pitchFamily="34" charset="0"/>
                <a:cs typeface="Times New Roman" pitchFamily="18" charset="0"/>
              </a:rPr>
              <a:t>The costs on the 80/60 PPO Base Plan up to a 31-90 day supply are: </a:t>
            </a:r>
          </a:p>
          <a:p>
            <a:pPr marL="628650" lvl="1" indent="-1714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Preferred Generic</a:t>
            </a:r>
            <a:r>
              <a:rPr lang="en-US" dirty="0">
                <a:solidFill>
                  <a:schemeClr val="bg1"/>
                </a:solidFill>
                <a:latin typeface="Calibri" panose="020F0502020204030204" pitchFamily="34" charset="0"/>
                <a:cs typeface="Times New Roman" pitchFamily="18" charset="0"/>
              </a:rPr>
              <a:t> = $20</a:t>
            </a:r>
          </a:p>
          <a:p>
            <a:pPr marL="742950" lvl="1" indent="-2857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Preferred Brand Name </a:t>
            </a:r>
            <a:r>
              <a:rPr lang="en-US" dirty="0">
                <a:solidFill>
                  <a:schemeClr val="bg1"/>
                </a:solidFill>
                <a:latin typeface="Calibri" panose="020F0502020204030204" pitchFamily="34" charset="0"/>
                <a:cs typeface="Times New Roman" pitchFamily="18" charset="0"/>
              </a:rPr>
              <a:t>= $40</a:t>
            </a:r>
          </a:p>
          <a:p>
            <a:pPr marL="742950" lvl="1" indent="-2857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Non-preferred brand name </a:t>
            </a:r>
            <a:r>
              <a:rPr lang="en-US" dirty="0">
                <a:solidFill>
                  <a:schemeClr val="bg1"/>
                </a:solidFill>
                <a:latin typeface="Calibri" panose="020F0502020204030204" pitchFamily="34" charset="0"/>
                <a:cs typeface="Times New Roman" pitchFamily="18" charset="0"/>
              </a:rPr>
              <a:t>= $70 </a:t>
            </a:r>
          </a:p>
          <a:p>
            <a:r>
              <a:rPr lang="en-US" dirty="0">
                <a:solidFill>
                  <a:schemeClr val="bg1"/>
                </a:solidFill>
                <a:latin typeface="Calibri" panose="020F0502020204030204" pitchFamily="34" charset="0"/>
                <a:cs typeface="Times New Roman" pitchFamily="18" charset="0"/>
              </a:rPr>
              <a:t> </a:t>
            </a:r>
          </a:p>
          <a:p>
            <a:r>
              <a:rPr lang="en-US" dirty="0">
                <a:solidFill>
                  <a:schemeClr val="bg1"/>
                </a:solidFill>
                <a:latin typeface="Calibri" panose="020F0502020204030204" pitchFamily="34" charset="0"/>
                <a:cs typeface="Times New Roman" pitchFamily="18" charset="0"/>
              </a:rPr>
              <a:t>The costs on the 90/70 PPO Buy-Up Plan up to a 31-90 day supply are: </a:t>
            </a:r>
          </a:p>
          <a:p>
            <a:pPr marL="628650" lvl="1" indent="-1714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Preferred</a:t>
            </a: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Generic</a:t>
            </a:r>
            <a:r>
              <a:rPr lang="en-US" dirty="0">
                <a:solidFill>
                  <a:schemeClr val="bg1"/>
                </a:solidFill>
                <a:latin typeface="Calibri" panose="020F0502020204030204" pitchFamily="34" charset="0"/>
                <a:cs typeface="Times New Roman" pitchFamily="18" charset="0"/>
              </a:rPr>
              <a:t> = $30</a:t>
            </a:r>
          </a:p>
          <a:p>
            <a:pPr marL="742950" lvl="1" indent="-2857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Preferred Brand Name </a:t>
            </a:r>
            <a:r>
              <a:rPr lang="en-US" dirty="0">
                <a:solidFill>
                  <a:schemeClr val="bg1"/>
                </a:solidFill>
                <a:latin typeface="Calibri" panose="020F0502020204030204" pitchFamily="34" charset="0"/>
                <a:cs typeface="Times New Roman" pitchFamily="18" charset="0"/>
              </a:rPr>
              <a:t>= $70</a:t>
            </a:r>
          </a:p>
          <a:p>
            <a:pPr marL="742950" lvl="1" indent="-28575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 </a:t>
            </a:r>
            <a:r>
              <a:rPr lang="en-US" b="1" dirty="0">
                <a:solidFill>
                  <a:schemeClr val="bg1"/>
                </a:solidFill>
                <a:latin typeface="Calibri" panose="020F0502020204030204" pitchFamily="34" charset="0"/>
                <a:cs typeface="Times New Roman" pitchFamily="18" charset="0"/>
              </a:rPr>
              <a:t>Non-preferred brand name </a:t>
            </a:r>
            <a:r>
              <a:rPr lang="en-US" dirty="0">
                <a:solidFill>
                  <a:schemeClr val="bg1"/>
                </a:solidFill>
                <a:latin typeface="Calibri" panose="020F0502020204030204" pitchFamily="34" charset="0"/>
                <a:cs typeface="Times New Roman" pitchFamily="18" charset="0"/>
              </a:rPr>
              <a:t>= $100 </a:t>
            </a:r>
          </a:p>
          <a:p>
            <a:pPr>
              <a:buFont typeface="Arial" pitchFamily="34" charset="0"/>
              <a:buChar char="•"/>
            </a:pPr>
            <a:endParaRPr lang="en-US" dirty="0">
              <a:solidFill>
                <a:schemeClr val="bg1"/>
              </a:solidFill>
              <a:latin typeface="Calibri" panose="020F0502020204030204" pitchFamily="34" charset="0"/>
              <a:cs typeface="Times New Roman" pitchFamily="18" charset="0"/>
            </a:endParaRPr>
          </a:p>
          <a:p>
            <a:endParaRPr lang="en-US" sz="1400" dirty="0">
              <a:solidFill>
                <a:schemeClr val="bg1"/>
              </a:solidFill>
              <a:latin typeface="Calibri" panose="020F0502020204030204" pitchFamily="34" charset="0"/>
              <a:cs typeface="Times New Roman" pitchFamily="18" charset="0"/>
            </a:endParaRPr>
          </a:p>
          <a:p>
            <a:r>
              <a:rPr lang="en-US" sz="1400" dirty="0">
                <a:solidFill>
                  <a:schemeClr val="bg1"/>
                </a:solidFill>
                <a:latin typeface="Calibri" panose="020F0502020204030204" pitchFamily="34" charset="0"/>
                <a:cs typeface="Times New Roman" pitchFamily="18" charset="0"/>
              </a:rPr>
              <a:t>Please visit </a:t>
            </a:r>
            <a:r>
              <a:rPr lang="en-US" sz="1400" dirty="0">
                <a:solidFill>
                  <a:schemeClr val="bg1"/>
                </a:solidFill>
                <a:latin typeface="Calibri" panose="020F0502020204030204" pitchFamily="34" charset="0"/>
                <a:cs typeface="Times New Roman" pitchFamily="18" charset="0"/>
                <a:hlinkClick r:id="rId3"/>
              </a:rPr>
              <a:t>https://clients.garnett-powers.com/pd/vumc/downloads/Aetna_Mail_Order_Prescriptions.pdf</a:t>
            </a:r>
            <a:r>
              <a:rPr lang="en-US" sz="1400" dirty="0">
                <a:solidFill>
                  <a:schemeClr val="bg1"/>
                </a:solidFill>
                <a:latin typeface="Calibri" panose="020F0502020204030204" pitchFamily="34" charset="0"/>
                <a:cs typeface="Times New Roman" pitchFamily="18" charset="0"/>
              </a:rPr>
              <a:t> for mail order information</a:t>
            </a:r>
          </a:p>
          <a:p>
            <a:pPr>
              <a:buFont typeface="Arial" pitchFamily="34" charset="0"/>
              <a:buChar char="•"/>
            </a:pPr>
            <a:endParaRPr lang="en-US" sz="1600" dirty="0">
              <a:latin typeface="Times New Roman" pitchFamily="18" charset="0"/>
              <a:cs typeface="Times New Roman" pitchFamily="18" charset="0"/>
            </a:endParaRPr>
          </a:p>
        </p:txBody>
      </p:sp>
      <p:pic>
        <p:nvPicPr>
          <p:cNvPr id="9" name="Picture 8" descr="A close up of a sign&#10;&#10;Description generated with very high confidence">
            <a:extLst>
              <a:ext uri="{FF2B5EF4-FFF2-40B4-BE49-F238E27FC236}">
                <a16:creationId xmlns:a16="http://schemas.microsoft.com/office/drawing/2014/main" id="{217207B5-C2D1-4846-82E8-5B2C7483E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12" y="81748"/>
            <a:ext cx="2600427" cy="1240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27777"/>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Wellness Programs</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22</a:t>
            </a:fld>
            <a:endParaRPr lang="en-US"/>
          </a:p>
        </p:txBody>
      </p:sp>
      <p:sp>
        <p:nvSpPr>
          <p:cNvPr id="14" name="TextBox 13"/>
          <p:cNvSpPr txBox="1"/>
          <p:nvPr/>
        </p:nvSpPr>
        <p:spPr>
          <a:xfrm>
            <a:off x="1293812" y="1208366"/>
            <a:ext cx="9951504" cy="5039841"/>
          </a:xfrm>
          <a:prstGeom prst="rect">
            <a:avLst/>
          </a:prstGeom>
          <a:noFill/>
        </p:spPr>
        <p:txBody>
          <a:bodyPr wrap="square" rtlCol="0">
            <a:spAutoFit/>
          </a:bodyPr>
          <a:lstStyle/>
          <a:p>
            <a:pPr>
              <a:buFont typeface="Arial" pitchFamily="34" charset="0"/>
              <a:buChar char="•"/>
            </a:pPr>
            <a:r>
              <a:rPr lang="en-US" sz="1750" b="1"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Aetna Member Website </a:t>
            </a:r>
            <a:r>
              <a:rPr lang="en-US" sz="1600" dirty="0">
                <a:solidFill>
                  <a:schemeClr val="bg1"/>
                </a:solidFill>
                <a:latin typeface="Calibri" panose="020F0502020204030204" pitchFamily="34" charset="0"/>
                <a:cs typeface="Times New Roman" pitchFamily="18" charset="0"/>
              </a:rPr>
              <a:t>- This is a simple and secure online member portal that allows you to view  your medical visits and claims status, print temporary ID cards and gain access to more important information to manage your healthcare</a:t>
            </a:r>
          </a:p>
          <a:p>
            <a:r>
              <a:rPr lang="en-US" sz="1600" dirty="0">
                <a:solidFill>
                  <a:schemeClr val="bg1"/>
                </a:solidFill>
                <a:latin typeface="Calibri" panose="020F0502020204030204" pitchFamily="34" charset="0"/>
                <a:cs typeface="Times New Roman" pitchFamily="18" charset="0"/>
              </a:rPr>
              <a:t>	Once you have your member ID, you may register for access to this site. There will be </a:t>
            </a:r>
          </a:p>
          <a:p>
            <a:r>
              <a:rPr lang="en-US" sz="1600" dirty="0">
                <a:solidFill>
                  <a:schemeClr val="bg1"/>
                </a:solidFill>
                <a:latin typeface="Calibri" panose="020F0502020204030204" pitchFamily="34" charset="0"/>
                <a:cs typeface="Times New Roman" pitchFamily="18" charset="0"/>
              </a:rPr>
              <a:t>  	instructions on the website to assist you and/or download the Aetna Health App from the Apple</a:t>
            </a:r>
          </a:p>
          <a:p>
            <a:r>
              <a:rPr lang="en-US" sz="1600" dirty="0">
                <a:solidFill>
                  <a:schemeClr val="bg1"/>
                </a:solidFill>
                <a:latin typeface="Calibri" panose="020F0502020204030204" pitchFamily="34" charset="0"/>
                <a:cs typeface="Times New Roman" pitchFamily="18" charset="0"/>
              </a:rPr>
              <a:t>	App Store or Google Play</a:t>
            </a:r>
          </a:p>
          <a:p>
            <a:endParaRPr lang="en-US" sz="1600" dirty="0">
              <a:solidFill>
                <a:schemeClr val="bg1"/>
              </a:solidFill>
              <a:latin typeface="Calibri" panose="020F0502020204030204" pitchFamily="34" charset="0"/>
              <a:cs typeface="Times New Roman" pitchFamily="18" charset="0"/>
            </a:endParaRPr>
          </a:p>
          <a:p>
            <a:pPr>
              <a:buFont typeface="Arial" pitchFamily="34" charset="0"/>
              <a:buChar char="•"/>
            </a:pPr>
            <a:r>
              <a:rPr lang="en-US" sz="1600"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Aetna “Beginning Right” Program</a:t>
            </a:r>
            <a:r>
              <a:rPr lang="en-US" sz="1600" dirty="0">
                <a:solidFill>
                  <a:schemeClr val="bg1"/>
                </a:solidFill>
                <a:latin typeface="Calibri" panose="020F0502020204030204" pitchFamily="34" charset="0"/>
                <a:cs typeface="Times New Roman" pitchFamily="18" charset="0"/>
              </a:rPr>
              <a:t>– Provides a pregnancy risk survey and a wealth of information to assist you when either you or your partner become pregnant</a:t>
            </a:r>
          </a:p>
          <a:p>
            <a:pPr>
              <a:buFont typeface="Arial" pitchFamily="34" charset="0"/>
              <a:buChar char="•"/>
            </a:pPr>
            <a:endParaRPr lang="en-US" sz="1600" dirty="0">
              <a:solidFill>
                <a:schemeClr val="bg1"/>
              </a:solidFill>
              <a:latin typeface="Calibri" panose="020F0502020204030204" pitchFamily="34" charset="0"/>
              <a:cs typeface="Times New Roman" pitchFamily="18" charset="0"/>
            </a:endParaRPr>
          </a:p>
          <a:p>
            <a:pPr>
              <a:buFont typeface="Arial" pitchFamily="34" charset="0"/>
              <a:buChar char="•"/>
            </a:pPr>
            <a:r>
              <a:rPr lang="en-US" sz="1600"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Fitness Discount Program - </a:t>
            </a:r>
            <a:r>
              <a:rPr lang="en-US" sz="1600" dirty="0">
                <a:solidFill>
                  <a:schemeClr val="bg1"/>
                </a:solidFill>
                <a:latin typeface="Calibri" panose="020F0502020204030204" pitchFamily="34" charset="0"/>
                <a:cs typeface="Times New Roman" pitchFamily="18" charset="0"/>
              </a:rPr>
              <a:t>You'll receive lower rates on gym membership in the large </a:t>
            </a:r>
          </a:p>
          <a:p>
            <a:r>
              <a:rPr lang="en-US" sz="1600" dirty="0">
                <a:solidFill>
                  <a:schemeClr val="bg1"/>
                </a:solidFill>
                <a:latin typeface="Calibri" panose="020F0502020204030204" pitchFamily="34" charset="0"/>
                <a:cs typeface="Times New Roman" pitchFamily="18" charset="0"/>
              </a:rPr>
              <a:t>  </a:t>
            </a:r>
            <a:r>
              <a:rPr lang="en-US" sz="1600" dirty="0" err="1">
                <a:solidFill>
                  <a:schemeClr val="bg1"/>
                </a:solidFill>
                <a:latin typeface="Calibri" panose="020F0502020204030204" pitchFamily="34" charset="0"/>
                <a:cs typeface="Times New Roman" pitchFamily="18" charset="0"/>
              </a:rPr>
              <a:t>GlobalFit</a:t>
            </a:r>
            <a:r>
              <a:rPr lang="en-US" sz="1600" dirty="0">
                <a:solidFill>
                  <a:schemeClr val="bg1"/>
                </a:solidFill>
                <a:latin typeface="Calibri" panose="020F0502020204030204" pitchFamily="34" charset="0"/>
                <a:cs typeface="Times New Roman" pitchFamily="18" charset="0"/>
              </a:rPr>
              <a:t>™ network, plus receive discounts on health coaching and fitness equipment</a:t>
            </a:r>
            <a:endParaRPr lang="en-US" sz="1600" b="1" dirty="0">
              <a:solidFill>
                <a:schemeClr val="bg1"/>
              </a:solidFill>
              <a:latin typeface="Calibri" panose="020F0502020204030204" pitchFamily="34" charset="0"/>
              <a:cs typeface="Times New Roman" pitchFamily="18" charset="0"/>
            </a:endParaRPr>
          </a:p>
          <a:p>
            <a:endParaRPr lang="en-US" sz="1600" dirty="0">
              <a:solidFill>
                <a:schemeClr val="bg1"/>
              </a:solidFill>
              <a:latin typeface="Calibri" panose="020F0502020204030204" pitchFamily="34" charset="0"/>
              <a:cs typeface="Times New Roman" pitchFamily="18" charset="0"/>
            </a:endParaRPr>
          </a:p>
          <a:p>
            <a:pPr>
              <a:buFont typeface="Arial" pitchFamily="34" charset="0"/>
              <a:buChar char="•"/>
            </a:pPr>
            <a:r>
              <a:rPr lang="en-US" sz="1600"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24-Hour Nurse Line -  </a:t>
            </a:r>
            <a:r>
              <a:rPr lang="en-US" sz="1600" dirty="0">
                <a:solidFill>
                  <a:schemeClr val="bg1"/>
                </a:solidFill>
                <a:latin typeface="Calibri" panose="020F0502020204030204" pitchFamily="34" charset="0"/>
                <a:cs typeface="Times New Roman" pitchFamily="18" charset="0"/>
              </a:rPr>
              <a:t>By calling 1-800-556-1555 (TTY: 711) toll-free, you can get answers to     questions from a registered nurse 365 days a year regarding health conditions, medical tests or procedures, as well as listen to the Audio Health Library</a:t>
            </a:r>
          </a:p>
          <a:p>
            <a:endParaRPr lang="en-US" sz="1600" dirty="0">
              <a:solidFill>
                <a:schemeClr val="bg1"/>
              </a:solidFill>
              <a:latin typeface="Calibri" panose="020F0502020204030204" pitchFamily="34" charset="0"/>
              <a:cs typeface="Times New Roman" pitchFamily="18" charset="0"/>
            </a:endParaRPr>
          </a:p>
          <a:p>
            <a:pPr>
              <a:buFont typeface="Arial" pitchFamily="34" charset="0"/>
              <a:buChar char="•"/>
            </a:pPr>
            <a:r>
              <a:rPr lang="en-US" sz="1600"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Aetna “Health Your Way” Program </a:t>
            </a:r>
            <a:r>
              <a:rPr lang="en-US" sz="1600" dirty="0">
                <a:solidFill>
                  <a:schemeClr val="bg1"/>
                </a:solidFill>
                <a:latin typeface="Calibri" panose="020F0502020204030204" pitchFamily="34" charset="0"/>
                <a:cs typeface="Times New Roman" pitchFamily="18" charset="0"/>
              </a:rPr>
              <a:t>– offers digital coaching, health assessments and more</a:t>
            </a:r>
          </a:p>
          <a:p>
            <a:pPr>
              <a:buFont typeface="Arial" pitchFamily="34" charset="0"/>
              <a:buChar char="•"/>
            </a:pPr>
            <a:endParaRPr lang="en-US" sz="1600" dirty="0">
              <a:solidFill>
                <a:schemeClr val="bg1"/>
              </a:solidFill>
              <a:latin typeface="Calibri" panose="020F0502020204030204" pitchFamily="34" charset="0"/>
              <a:cs typeface="Times New Roman" pitchFamily="18" charset="0"/>
            </a:endParaRPr>
          </a:p>
          <a:p>
            <a:pPr>
              <a:buFont typeface="Arial" pitchFamily="34" charset="0"/>
              <a:buChar char="•"/>
            </a:pPr>
            <a:r>
              <a:rPr lang="en-US" sz="1600" dirty="0">
                <a:solidFill>
                  <a:schemeClr val="bg1"/>
                </a:solidFill>
                <a:latin typeface="Calibri" panose="020F0502020204030204" pitchFamily="34" charset="0"/>
                <a:cs typeface="Times New Roman" pitchFamily="18" charset="0"/>
              </a:rPr>
              <a:t> </a:t>
            </a:r>
            <a:r>
              <a:rPr lang="en-US" sz="1600" b="1" dirty="0">
                <a:solidFill>
                  <a:schemeClr val="bg1"/>
                </a:solidFill>
                <a:latin typeface="Calibri" panose="020F0502020204030204" pitchFamily="34" charset="0"/>
                <a:cs typeface="Times New Roman" pitchFamily="18" charset="0"/>
              </a:rPr>
              <a:t>Aetna Mail Service Pharmacy </a:t>
            </a:r>
            <a:r>
              <a:rPr lang="en-US" sz="1600" dirty="0">
                <a:solidFill>
                  <a:schemeClr val="bg1"/>
                </a:solidFill>
                <a:latin typeface="Calibri" panose="020F0502020204030204" pitchFamily="34" charset="0"/>
                <a:cs typeface="Times New Roman" pitchFamily="18" charset="0"/>
              </a:rPr>
              <a:t>– save money each month by having your prescriptions mailed to you</a:t>
            </a:r>
          </a:p>
        </p:txBody>
      </p:sp>
      <p:pic>
        <p:nvPicPr>
          <p:cNvPr id="9" name="Picture 8" descr="A close up of a sign&#10;&#10;Description generated with very high confidence">
            <a:extLst>
              <a:ext uri="{FF2B5EF4-FFF2-40B4-BE49-F238E27FC236}">
                <a16:creationId xmlns:a16="http://schemas.microsoft.com/office/drawing/2014/main" id="{38748B3B-183F-44A9-86B2-7FDD409DF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2" y="98028"/>
            <a:ext cx="2537161" cy="1210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88" y="92638"/>
            <a:ext cx="12188825" cy="920876"/>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TextBox 12"/>
          <p:cNvSpPr txBox="1"/>
          <p:nvPr/>
        </p:nvSpPr>
        <p:spPr>
          <a:xfrm>
            <a:off x="-63877" y="124701"/>
            <a:ext cx="12188824" cy="861550"/>
          </a:xfrm>
          <a:prstGeom prst="rect">
            <a:avLst/>
          </a:prstGeom>
          <a:noFill/>
        </p:spPr>
        <p:txBody>
          <a:bodyPr wrap="square" rtlCol="0">
            <a:spAutoFit/>
          </a:bodyPr>
          <a:lstStyle/>
          <a:p>
            <a:pPr algn="ctr"/>
            <a:r>
              <a:rPr lang="en-US" sz="4999" b="1" dirty="0">
                <a:latin typeface="Avenir LT Std 35 Light" panose="020B0402020203020204" pitchFamily="34" charset="0"/>
                <a:ea typeface="Source Sans Pro Semibold" charset="0"/>
                <a:cs typeface="Source Sans Pro Semibold" charset="0"/>
              </a:rPr>
              <a:t>When and Where to Access Care</a:t>
            </a:r>
            <a:endParaRPr lang="en-US" sz="4999" dirty="0">
              <a:latin typeface="Avenir LT Std 35 Light" panose="020B0402020203020204" pitchFamily="34" charset="0"/>
              <a:ea typeface="Source Sans Pro Light" charset="0"/>
              <a:cs typeface="Source Sans Pro Light" charset="0"/>
            </a:endParaRPr>
          </a:p>
        </p:txBody>
      </p:sp>
      <p:sp>
        <p:nvSpPr>
          <p:cNvPr id="17" name="Rectangle 16"/>
          <p:cNvSpPr/>
          <p:nvPr/>
        </p:nvSpPr>
        <p:spPr>
          <a:xfrm>
            <a:off x="-63878" y="1060665"/>
            <a:ext cx="12188825" cy="172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bg1">
                  <a:lumMod val="85000"/>
                </a:schemeClr>
              </a:solidFill>
            </a:endParaRPr>
          </a:p>
        </p:txBody>
      </p:sp>
      <p:graphicFrame>
        <p:nvGraphicFramePr>
          <p:cNvPr id="2" name="Table 1">
            <a:extLst>
              <a:ext uri="{FF2B5EF4-FFF2-40B4-BE49-F238E27FC236}">
                <a16:creationId xmlns:a16="http://schemas.microsoft.com/office/drawing/2014/main" id="{D282ABC4-43FB-445B-A6A4-8AA763A3F2F7}"/>
              </a:ext>
            </a:extLst>
          </p:cNvPr>
          <p:cNvGraphicFramePr>
            <a:graphicFrameLocks noGrp="1"/>
          </p:cNvGraphicFramePr>
          <p:nvPr>
            <p:extLst>
              <p:ext uri="{D42A27DB-BD31-4B8C-83A1-F6EECF244321}">
                <p14:modId xmlns:p14="http://schemas.microsoft.com/office/powerpoint/2010/main" val="1199477670"/>
              </p:ext>
            </p:extLst>
          </p:nvPr>
        </p:nvGraphicFramePr>
        <p:xfrm>
          <a:off x="684212" y="1392116"/>
          <a:ext cx="10134601" cy="4862365"/>
        </p:xfrm>
        <a:graphic>
          <a:graphicData uri="http://schemas.openxmlformats.org/drawingml/2006/table">
            <a:tbl>
              <a:tblPr/>
              <a:tblGrid>
                <a:gridCol w="2846101">
                  <a:extLst>
                    <a:ext uri="{9D8B030D-6E8A-4147-A177-3AD203B41FA5}">
                      <a16:colId xmlns:a16="http://schemas.microsoft.com/office/drawing/2014/main" val="736393273"/>
                    </a:ext>
                  </a:extLst>
                </a:gridCol>
                <a:gridCol w="3945532">
                  <a:extLst>
                    <a:ext uri="{9D8B030D-6E8A-4147-A177-3AD203B41FA5}">
                      <a16:colId xmlns:a16="http://schemas.microsoft.com/office/drawing/2014/main" val="2610280793"/>
                    </a:ext>
                  </a:extLst>
                </a:gridCol>
                <a:gridCol w="3342968">
                  <a:extLst>
                    <a:ext uri="{9D8B030D-6E8A-4147-A177-3AD203B41FA5}">
                      <a16:colId xmlns:a16="http://schemas.microsoft.com/office/drawing/2014/main" val="225396001"/>
                    </a:ext>
                  </a:extLst>
                </a:gridCol>
              </a:tblGrid>
              <a:tr h="381609">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Calibri" panose="020F0502020204030204" pitchFamily="34" charset="0"/>
                        </a:rPr>
                        <a:t>Type of Provider</a:t>
                      </a:r>
                      <a:endParaRPr lang="en-US" sz="1400" kern="1400" dirty="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3A71"/>
                    </a:solidFill>
                  </a:tcPr>
                </a:tc>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Calibri" panose="020F0502020204030204" pitchFamily="34" charset="0"/>
                        </a:rPr>
                        <a:t>Scenario</a:t>
                      </a:r>
                      <a:endParaRPr lang="en-US" sz="1400" kern="1400" dirty="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3A71"/>
                    </a:solidFill>
                  </a:tcPr>
                </a:tc>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Calibri" panose="020F0502020204030204" pitchFamily="34" charset="0"/>
                        </a:rPr>
                        <a:t>Type of Illness or Injury</a:t>
                      </a:r>
                      <a:endParaRPr lang="en-US" sz="1400" kern="1400" dirty="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3A71"/>
                    </a:solidFill>
                  </a:tcPr>
                </a:tc>
                <a:extLst>
                  <a:ext uri="{0D108BD9-81ED-4DB2-BD59-A6C34878D82A}">
                    <a16:rowId xmlns:a16="http://schemas.microsoft.com/office/drawing/2014/main" val="1567868416"/>
                  </a:ext>
                </a:extLst>
              </a:tr>
              <a:tr h="545190">
                <a:tc>
                  <a:txBody>
                    <a:bodyPr/>
                    <a:lstStyle/>
                    <a:p>
                      <a:pPr marR="0" indent="0" algn="ctr" rtl="0">
                        <a:lnSpc>
                          <a:spcPct val="119000"/>
                        </a:lnSpc>
                        <a:spcBef>
                          <a:spcPts val="0"/>
                        </a:spcBef>
                        <a:spcAft>
                          <a:spcPts val="200"/>
                        </a:spcAft>
                      </a:pPr>
                      <a:r>
                        <a:rPr lang="en-US" sz="1400" b="1" kern="1400" dirty="0">
                          <a:ln>
                            <a:noFill/>
                          </a:ln>
                          <a:solidFill>
                            <a:srgbClr val="000000"/>
                          </a:solidFill>
                          <a:effectLst/>
                          <a:latin typeface="Calibri" panose="020F0502020204030204" pitchFamily="34" charset="0"/>
                        </a:rPr>
                        <a:t>Primary Care Physician (PCP)</a:t>
                      </a:r>
                      <a:endParaRPr lang="en-US" sz="14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200"/>
                        </a:spcAft>
                      </a:pPr>
                      <a:r>
                        <a:rPr lang="en-US" sz="1100" b="1" kern="1400" dirty="0">
                          <a:ln>
                            <a:noFill/>
                          </a:ln>
                          <a:solidFill>
                            <a:srgbClr val="000000"/>
                          </a:solidFill>
                          <a:effectLst/>
                          <a:latin typeface="Calibri" panose="020F0502020204030204" pitchFamily="34" charset="0"/>
                        </a:rPr>
                        <a:t>(Common under HMO plan)</a:t>
                      </a:r>
                      <a:endParaRPr lang="en-US" sz="1400" kern="1400" dirty="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Annual wellness exams, or moderate pain you need diagnosed</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General checkup,  moderate pain of unknown origin,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9405063"/>
                  </a:ext>
                </a:extLst>
              </a:tr>
              <a:tr h="875595">
                <a:tc>
                  <a:txBody>
                    <a:bodyPr/>
                    <a:lstStyle/>
                    <a:p>
                      <a:pPr marR="0" indent="0" algn="ctr" rtl="0">
                        <a:lnSpc>
                          <a:spcPct val="119000"/>
                        </a:lnSpc>
                        <a:spcBef>
                          <a:spcPts val="0"/>
                        </a:spcBef>
                        <a:spcAft>
                          <a:spcPts val="200"/>
                        </a:spcAft>
                      </a:pPr>
                      <a:r>
                        <a:rPr lang="en-US" sz="1400" b="1" kern="1400">
                          <a:ln>
                            <a:noFill/>
                          </a:ln>
                          <a:solidFill>
                            <a:srgbClr val="000000"/>
                          </a:solidFill>
                          <a:effectLst/>
                          <a:latin typeface="Calibri" panose="020F0502020204030204" pitchFamily="34" charset="0"/>
                        </a:rPr>
                        <a:t>Specialist</a:t>
                      </a:r>
                      <a:endParaRPr lang="en-US" sz="14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200"/>
                        </a:spcAft>
                      </a:pPr>
                      <a:r>
                        <a:rPr lang="en-US" sz="1100" b="1" kern="1400">
                          <a:ln>
                            <a:noFill/>
                          </a:ln>
                          <a:solidFill>
                            <a:srgbClr val="000000"/>
                          </a:solidFill>
                          <a:effectLst/>
                          <a:latin typeface="Calibri" panose="020F0502020204030204" pitchFamily="34" charset="0"/>
                        </a:rPr>
                        <a:t>(Requires referral  from PCP under HMO)</a:t>
                      </a:r>
                      <a:endParaRPr lang="en-US" sz="1400" kern="140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Experiencing pain specific to a particular region of the body (i.e. muscular, gastrointestinal, ocular, bone/joint, skin, ears/nose/throat,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Ulcers, rash, digestive problems,  vision problems, elevated levels,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07641"/>
                  </a:ext>
                </a:extLst>
              </a:tr>
              <a:tr h="545190">
                <a:tc>
                  <a:txBody>
                    <a:bodyPr/>
                    <a:lstStyle/>
                    <a:p>
                      <a:pPr marR="0" indent="0" algn="ctr" rtl="0">
                        <a:lnSpc>
                          <a:spcPct val="119000"/>
                        </a:lnSpc>
                        <a:spcBef>
                          <a:spcPts val="0"/>
                        </a:spcBef>
                        <a:spcAft>
                          <a:spcPts val="600"/>
                        </a:spcAft>
                      </a:pPr>
                      <a:r>
                        <a:rPr lang="en-US" sz="1400" b="1" kern="1400" dirty="0">
                          <a:ln>
                            <a:noFill/>
                          </a:ln>
                          <a:solidFill>
                            <a:srgbClr val="000000"/>
                          </a:solidFill>
                          <a:effectLst/>
                          <a:latin typeface="Calibri" panose="020F0502020204030204" pitchFamily="34" charset="0"/>
                        </a:rPr>
                        <a:t>Hospital</a:t>
                      </a:r>
                      <a:endParaRPr lang="en-US" sz="1400" kern="1400" dirty="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Having an inpatient or outpatient procedure performed, in a critical state</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Delivering a baby, major/minor surgery, recovery, monitoring,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0234194"/>
                  </a:ext>
                </a:extLst>
              </a:tr>
              <a:tr h="545190">
                <a:tc>
                  <a:txBody>
                    <a:bodyPr/>
                    <a:lstStyle/>
                    <a:p>
                      <a:pPr marR="0" indent="0" algn="ctr" rtl="0">
                        <a:lnSpc>
                          <a:spcPct val="119000"/>
                        </a:lnSpc>
                        <a:spcBef>
                          <a:spcPts val="0"/>
                        </a:spcBef>
                        <a:spcAft>
                          <a:spcPts val="600"/>
                        </a:spcAft>
                      </a:pPr>
                      <a:r>
                        <a:rPr lang="en-US" sz="1400" b="1" kern="1400">
                          <a:ln>
                            <a:noFill/>
                          </a:ln>
                          <a:solidFill>
                            <a:srgbClr val="000000"/>
                          </a:solidFill>
                          <a:effectLst/>
                          <a:latin typeface="Calibri" panose="020F0502020204030204" pitchFamily="34" charset="0"/>
                        </a:rPr>
                        <a:t>Walk-in Clinic</a:t>
                      </a:r>
                      <a:endParaRPr lang="en-US" sz="1400" kern="140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Treatment of unscheduled, non-emergency illnesses/injuries and certain immunizations </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Vaccination, mild cold/flu, minor cuts/abrasions,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496765"/>
                  </a:ext>
                </a:extLst>
              </a:tr>
              <a:tr h="875595">
                <a:tc>
                  <a:txBody>
                    <a:bodyPr/>
                    <a:lstStyle/>
                    <a:p>
                      <a:pPr marR="0" indent="0" algn="ctr" rtl="0">
                        <a:lnSpc>
                          <a:spcPct val="119000"/>
                        </a:lnSpc>
                        <a:spcBef>
                          <a:spcPts val="0"/>
                        </a:spcBef>
                        <a:spcAft>
                          <a:spcPts val="200"/>
                        </a:spcAft>
                      </a:pPr>
                      <a:r>
                        <a:rPr lang="en-US" sz="1400" b="1" kern="1400">
                          <a:ln>
                            <a:noFill/>
                          </a:ln>
                          <a:solidFill>
                            <a:srgbClr val="000000"/>
                          </a:solidFill>
                          <a:effectLst/>
                          <a:latin typeface="Calibri" panose="020F0502020204030204" pitchFamily="34" charset="0"/>
                        </a:rPr>
                        <a:t>Urgent Care</a:t>
                      </a:r>
                      <a:endParaRPr lang="en-US" sz="14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200"/>
                        </a:spcAft>
                      </a:pPr>
                      <a:r>
                        <a:rPr lang="en-US" sz="1100" b="1" kern="1400">
                          <a:ln>
                            <a:noFill/>
                          </a:ln>
                          <a:solidFill>
                            <a:srgbClr val="000000"/>
                          </a:solidFill>
                          <a:effectLst/>
                          <a:latin typeface="Calibri" panose="020F0502020204030204" pitchFamily="34" charset="0"/>
                        </a:rPr>
                        <a:t>(Alternative to ER)</a:t>
                      </a:r>
                      <a:endParaRPr lang="en-US" sz="1400" kern="140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Treatment of most non-life threatening emergencies </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R="0" indent="0" algn="l" rtl="0">
                        <a:lnSpc>
                          <a:spcPct val="119000"/>
                        </a:lnSpc>
                        <a:spcBef>
                          <a:spcPts val="0"/>
                        </a:spcBef>
                        <a:spcAft>
                          <a:spcPts val="600"/>
                        </a:spcAft>
                      </a:pPr>
                      <a:r>
                        <a:rPr lang="en-US" sz="1400" kern="1400">
                          <a:ln>
                            <a:noFill/>
                          </a:ln>
                          <a:solidFill>
                            <a:srgbClr val="000000"/>
                          </a:solidFill>
                          <a:effectLst/>
                          <a:latin typeface="Calibri" panose="020F0502020204030204" pitchFamily="34" charset="0"/>
                        </a:rPr>
                        <a:t>Broken bones (not multiple fractures), minor wounds (not bleeding profusely), mild fever, flu, acute sinusitis,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535352"/>
                  </a:ext>
                </a:extLst>
              </a:tr>
              <a:tr h="875595">
                <a:tc>
                  <a:txBody>
                    <a:bodyPr/>
                    <a:lstStyle/>
                    <a:p>
                      <a:pPr marR="0" indent="0" algn="ctr" rtl="0">
                        <a:lnSpc>
                          <a:spcPct val="119000"/>
                        </a:lnSpc>
                        <a:spcBef>
                          <a:spcPts val="0"/>
                        </a:spcBef>
                        <a:spcAft>
                          <a:spcPts val="600"/>
                        </a:spcAft>
                      </a:pPr>
                      <a:r>
                        <a:rPr lang="en-US" sz="1400" b="1" kern="1400">
                          <a:ln>
                            <a:noFill/>
                          </a:ln>
                          <a:solidFill>
                            <a:srgbClr val="000000"/>
                          </a:solidFill>
                          <a:effectLst/>
                          <a:latin typeface="Calibri" panose="020F0502020204030204" pitchFamily="34" charset="0"/>
                        </a:rPr>
                        <a:t>Emergency Room (ER)</a:t>
                      </a:r>
                      <a:endParaRPr lang="en-US" sz="1400" kern="1400">
                        <a:ln>
                          <a:noFill/>
                        </a:ln>
                        <a:solidFill>
                          <a:srgbClr val="000000"/>
                        </a:solidFill>
                        <a:effectLst/>
                        <a:latin typeface="Calibri" panose="020F0502020204030204" pitchFamily="34" charset="0"/>
                      </a:endParaRP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Treatment of all life/limb-threatening emergencies</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400" kern="1400" dirty="0">
                          <a:ln>
                            <a:noFill/>
                          </a:ln>
                          <a:solidFill>
                            <a:srgbClr val="000000"/>
                          </a:solidFill>
                          <a:effectLst/>
                          <a:latin typeface="Calibri" panose="020F0502020204030204" pitchFamily="34" charset="0"/>
                        </a:rPr>
                        <a:t>Severe head trauma, multiple/compound fractures, heavy bleeding, elevated fever, severe burns, seizures, poison, etc.</a:t>
                      </a:r>
                    </a:p>
                  </a:txBody>
                  <a:tcPr marL="48236" marR="48236" marT="48236" marB="48236"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004211"/>
                  </a:ext>
                </a:extLst>
              </a:tr>
            </a:tbl>
          </a:graphicData>
        </a:graphic>
      </p:graphicFrame>
      <p:sp>
        <p:nvSpPr>
          <p:cNvPr id="4" name="Control 1">
            <a:extLst>
              <a:ext uri="{FF2B5EF4-FFF2-40B4-BE49-F238E27FC236}">
                <a16:creationId xmlns:a16="http://schemas.microsoft.com/office/drawing/2014/main" id="{5D4BAD74-2497-49FE-BA9B-E33ED8FC027D}"/>
              </a:ext>
            </a:extLst>
          </p:cNvPr>
          <p:cNvSpPr>
            <a:spLocks noChangeArrowheads="1" noChangeShapeType="1"/>
          </p:cNvSpPr>
          <p:nvPr/>
        </p:nvSpPr>
        <p:spPr bwMode="auto">
          <a:xfrm>
            <a:off x="3137670" y="7183353"/>
            <a:ext cx="6846692" cy="383122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sz="1799"/>
          </a:p>
        </p:txBody>
      </p:sp>
      <p:sp>
        <p:nvSpPr>
          <p:cNvPr id="6" name="Slide Number Placeholder 5">
            <a:extLst>
              <a:ext uri="{FF2B5EF4-FFF2-40B4-BE49-F238E27FC236}">
                <a16:creationId xmlns:a16="http://schemas.microsoft.com/office/drawing/2014/main" id="{4E2CCE91-F268-4BBD-A468-2FAC6E643508}"/>
              </a:ext>
            </a:extLst>
          </p:cNvPr>
          <p:cNvSpPr>
            <a:spLocks noGrp="1"/>
          </p:cNvSpPr>
          <p:nvPr>
            <p:ph type="sldNum" sz="quarter" idx="12"/>
          </p:nvPr>
        </p:nvSpPr>
        <p:spPr/>
        <p:txBody>
          <a:bodyPr/>
          <a:lstStyle/>
          <a:p>
            <a:fld id="{B5E44794-220C-BD4F-AEAE-3C162A53A360}" type="slidenum">
              <a:rPr lang="en-US" smtClean="0"/>
              <a:pPr/>
              <a:t>23</a:t>
            </a:fld>
            <a:endParaRPr lang="en-US"/>
          </a:p>
        </p:txBody>
      </p:sp>
    </p:spTree>
    <p:extLst>
      <p:ext uri="{BB962C8B-B14F-4D97-AF65-F5344CB8AC3E}">
        <p14:creationId xmlns:p14="http://schemas.microsoft.com/office/powerpoint/2010/main" val="188005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72517" y="88580"/>
            <a:ext cx="12188825" cy="762000"/>
          </a:xfrm>
        </p:spPr>
        <p:txBody>
          <a:bodyPr>
            <a:normAutofit/>
          </a:bodyPr>
          <a:lstStyle/>
          <a:p>
            <a:pPr algn="ctr"/>
            <a:r>
              <a:rPr lang="en-US" sz="3500" dirty="0">
                <a:solidFill>
                  <a:srgbClr val="035A91"/>
                </a:solidFill>
                <a:effectLst/>
                <a:latin typeface="Avenir LT Std 35 Light" panose="020B0402020203020204" pitchFamily="34" charset="0"/>
                <a:cs typeface="Times New Roman" pitchFamily="18" charset="0"/>
              </a:rPr>
              <a:t>Walk-in Clinics &amp; Urgent Care</a:t>
            </a:r>
            <a:endParaRPr lang="en-US" sz="3500" u="sng" dirty="0">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24</a:t>
            </a:fld>
            <a:endParaRPr lang="en-US"/>
          </a:p>
        </p:txBody>
      </p:sp>
      <p:sp>
        <p:nvSpPr>
          <p:cNvPr id="14" name="TextBox 13"/>
          <p:cNvSpPr txBox="1"/>
          <p:nvPr/>
        </p:nvSpPr>
        <p:spPr>
          <a:xfrm>
            <a:off x="1141412" y="1028532"/>
            <a:ext cx="9372601" cy="5016758"/>
          </a:xfrm>
          <a:prstGeom prst="rect">
            <a:avLst/>
          </a:prstGeom>
          <a:noFill/>
        </p:spPr>
        <p:txBody>
          <a:bodyPr wrap="square" rtlCol="0">
            <a:spAutoFit/>
          </a:bodyPr>
          <a:lstStyle/>
          <a:p>
            <a:pPr marL="342900" indent="-342900">
              <a:spcBef>
                <a:spcPts val="0"/>
              </a:spcBef>
              <a:buFont typeface="Arial" panose="020B0604020202020204" pitchFamily="34" charset="0"/>
              <a:buChar char="•"/>
              <a:defRPr/>
            </a:pPr>
            <a:endParaRPr lang="en-US" dirty="0">
              <a:solidFill>
                <a:schemeClr val="bg1"/>
              </a:solidFill>
              <a:latin typeface="Calibri" panose="020F0502020204030204" pitchFamily="34" charset="0"/>
              <a:cs typeface="Times New Roman" pitchFamily="18" charset="0"/>
            </a:endParaRPr>
          </a:p>
          <a:p>
            <a:pPr marL="342900" indent="-342900">
              <a:spcBef>
                <a:spcPts val="0"/>
              </a:spcBef>
              <a:buFont typeface="Arial" panose="020B0604020202020204" pitchFamily="34" charset="0"/>
              <a:buChar char="•"/>
              <a:defRPr/>
            </a:pPr>
            <a:endParaRPr lang="en-US" dirty="0">
              <a:solidFill>
                <a:schemeClr val="bg1"/>
              </a:solidFill>
              <a:latin typeface="Calibri" panose="020F0502020204030204" pitchFamily="34" charset="0"/>
              <a:cs typeface="Times New Roman" pitchFamily="18" charset="0"/>
            </a:endParaRPr>
          </a:p>
          <a:p>
            <a:pPr algn="ctr">
              <a:spcBef>
                <a:spcPts val="0"/>
              </a:spcBef>
              <a:defRPr/>
            </a:pPr>
            <a:r>
              <a:rPr lang="en-US" b="1" dirty="0">
                <a:solidFill>
                  <a:schemeClr val="bg1"/>
                </a:solidFill>
                <a:latin typeface="Calibri" panose="020F0502020204030204" pitchFamily="34" charset="0"/>
                <a:cs typeface="Times New Roman" pitchFamily="18" charset="0"/>
              </a:rPr>
              <a:t>Difference in Copay is substantial as shown on the table below: </a:t>
            </a:r>
          </a:p>
          <a:p>
            <a:pPr marL="342900" indent="-342900">
              <a:spcBef>
                <a:spcPts val="0"/>
              </a:spcBef>
              <a:buFont typeface="Arial" panose="020B0604020202020204" pitchFamily="34" charset="0"/>
              <a:buChar char="•"/>
              <a:defRPr/>
            </a:pPr>
            <a:endParaRPr lang="en-US" b="1" dirty="0">
              <a:solidFill>
                <a:schemeClr val="bg1"/>
              </a:solidFill>
              <a:latin typeface="Calibri" panose="020F0502020204030204" pitchFamily="34" charset="0"/>
              <a:cs typeface="Times New Roman" pitchFamily="18" charset="0"/>
            </a:endParaRPr>
          </a:p>
          <a:p>
            <a:pPr marL="342900" indent="-342900">
              <a:spcBef>
                <a:spcPts val="0"/>
              </a:spcBef>
              <a:buFont typeface="Arial" panose="020B0604020202020204" pitchFamily="34" charset="0"/>
              <a:buChar char="•"/>
              <a:defRPr/>
            </a:pPr>
            <a:endParaRPr lang="en-US" b="1" dirty="0">
              <a:solidFill>
                <a:schemeClr val="bg1"/>
              </a:solidFill>
              <a:latin typeface="Calibri" panose="020F0502020204030204" pitchFamily="34" charset="0"/>
              <a:cs typeface="Times New Roman" pitchFamily="18" charset="0"/>
            </a:endParaRPr>
          </a:p>
          <a:p>
            <a:pPr marL="342900" indent="-342900">
              <a:spcBef>
                <a:spcPts val="0"/>
              </a:spcBef>
              <a:buFont typeface="Arial" panose="020B0604020202020204" pitchFamily="34" charset="0"/>
              <a:buChar char="•"/>
              <a:defRPr/>
            </a:pPr>
            <a:endParaRPr lang="en-US" b="1" dirty="0">
              <a:solidFill>
                <a:schemeClr val="bg1"/>
              </a:solidFill>
              <a:latin typeface="Calibri" panose="020F0502020204030204" pitchFamily="34" charset="0"/>
              <a:cs typeface="Times New Roman" pitchFamily="18" charset="0"/>
            </a:endParaRPr>
          </a:p>
          <a:p>
            <a:pPr marL="342900" indent="-342900">
              <a:spcBef>
                <a:spcPts val="0"/>
              </a:spcBef>
              <a:buFont typeface="Arial" panose="020B0604020202020204" pitchFamily="34" charset="0"/>
              <a:buChar char="•"/>
              <a:defRPr/>
            </a:pPr>
            <a:endParaRPr lang="en-US" b="1" dirty="0">
              <a:solidFill>
                <a:schemeClr val="bg1"/>
              </a:solidFill>
              <a:latin typeface="Calibri" panose="020F0502020204030204" pitchFamily="34" charset="0"/>
              <a:cs typeface="Times New Roman" pitchFamily="18" charset="0"/>
            </a:endParaRPr>
          </a:p>
          <a:p>
            <a:pPr>
              <a:spcBef>
                <a:spcPts val="0"/>
              </a:spcBef>
              <a:defRPr/>
            </a:pPr>
            <a:endParaRPr lang="en-US" dirty="0">
              <a:solidFill>
                <a:schemeClr val="bg1"/>
              </a:solidFill>
              <a:latin typeface="Calibri" panose="020F0502020204030204" pitchFamily="34" charset="0"/>
              <a:cs typeface="Times New Roman" pitchFamily="18" charset="0"/>
            </a:endParaRPr>
          </a:p>
          <a:p>
            <a:pPr>
              <a:spcBef>
                <a:spcPts val="0"/>
              </a:spcBef>
              <a:defRPr/>
            </a:pPr>
            <a:endParaRPr lang="en-US" dirty="0">
              <a:solidFill>
                <a:schemeClr val="bg1"/>
              </a:solidFill>
              <a:latin typeface="Calibri" panose="020F0502020204030204" pitchFamily="34" charset="0"/>
              <a:cs typeface="Times New Roman" pitchFamily="18" charset="0"/>
            </a:endParaRPr>
          </a:p>
          <a:p>
            <a:pPr marL="117475" indent="-117475" algn="ctr">
              <a:spcBef>
                <a:spcPts val="0"/>
              </a:spcBef>
              <a:defRPr/>
            </a:pPr>
            <a:endParaRPr lang="en-US" dirty="0">
              <a:solidFill>
                <a:schemeClr val="bg1"/>
              </a:solidFill>
              <a:latin typeface="Calibri" panose="020F0502020204030204" pitchFamily="34" charset="0"/>
              <a:cs typeface="Times New Roman" pitchFamily="18" charset="0"/>
            </a:endParaRPr>
          </a:p>
          <a:p>
            <a:pPr marL="117475" indent="-117475" algn="ctr">
              <a:spcBef>
                <a:spcPts val="0"/>
              </a:spcBef>
              <a:defRPr/>
            </a:pPr>
            <a:r>
              <a:rPr lang="en-US" dirty="0">
                <a:solidFill>
                  <a:schemeClr val="bg1"/>
                </a:solidFill>
                <a:latin typeface="Calibri" panose="020F0502020204030204" pitchFamily="34" charset="0"/>
                <a:cs typeface="Times New Roman" pitchFamily="18" charset="0"/>
              </a:rPr>
              <a:t>Within 10 miles of the university there are:</a:t>
            </a:r>
          </a:p>
          <a:p>
            <a:pPr marL="3317875" lvl="7" indent="-117475">
              <a:buFont typeface="Arial" pitchFamily="34" charset="0"/>
              <a:buChar char="•"/>
              <a:defRPr/>
            </a:pPr>
            <a:r>
              <a:rPr lang="en-US" dirty="0">
                <a:solidFill>
                  <a:schemeClr val="bg1"/>
                </a:solidFill>
                <a:latin typeface="Calibri" panose="020F0502020204030204" pitchFamily="34" charset="0"/>
                <a:cs typeface="Times New Roman" pitchFamily="18" charset="0"/>
              </a:rPr>
              <a:t>9 In-Network Walk-in Clinics </a:t>
            </a:r>
          </a:p>
          <a:p>
            <a:pPr marL="3317875" lvl="7" indent="-117475">
              <a:buFont typeface="Arial" pitchFamily="34" charset="0"/>
              <a:buChar char="•"/>
              <a:defRPr/>
            </a:pPr>
            <a:r>
              <a:rPr lang="en-US" dirty="0">
                <a:solidFill>
                  <a:schemeClr val="bg1"/>
                </a:solidFill>
                <a:latin typeface="Calibri" panose="020F0502020204030204" pitchFamily="34" charset="0"/>
                <a:cs typeface="Times New Roman" pitchFamily="18" charset="0"/>
              </a:rPr>
              <a:t>15 In-Network Urgent Care Centers</a:t>
            </a:r>
          </a:p>
          <a:p>
            <a:pPr marL="3317875" lvl="7" indent="-117475">
              <a:buFont typeface="Arial" pitchFamily="34" charset="0"/>
              <a:buChar char="•"/>
              <a:defRPr/>
            </a:pPr>
            <a:r>
              <a:rPr lang="en-US" dirty="0">
                <a:solidFill>
                  <a:schemeClr val="bg1"/>
                </a:solidFill>
                <a:latin typeface="Calibri" panose="020F0502020204030204" pitchFamily="34" charset="0"/>
                <a:cs typeface="Times New Roman" pitchFamily="18" charset="0"/>
              </a:rPr>
              <a:t>18 In-Network Hospitals</a:t>
            </a:r>
          </a:p>
          <a:p>
            <a:pPr marL="117475" indent="-117475">
              <a:spcBef>
                <a:spcPts val="0"/>
              </a:spcBef>
              <a:buFont typeface="Arial" pitchFamily="34" charset="0"/>
              <a:buChar char="•"/>
              <a:defRPr/>
            </a:pPr>
            <a:endParaRPr lang="en-US" dirty="0">
              <a:solidFill>
                <a:schemeClr val="bg1"/>
              </a:solidFill>
              <a:latin typeface="Calibri" panose="020F0502020204030204" pitchFamily="34" charset="0"/>
              <a:cs typeface="Times New Roman" pitchFamily="18" charset="0"/>
            </a:endParaRPr>
          </a:p>
          <a:p>
            <a:pPr>
              <a:spcBef>
                <a:spcPts val="0"/>
              </a:spcBef>
              <a:defRPr/>
            </a:pPr>
            <a:r>
              <a:rPr lang="en-US" sz="1400" dirty="0">
                <a:solidFill>
                  <a:schemeClr val="bg1"/>
                </a:solidFill>
                <a:latin typeface="Calibri" panose="020F0502020204030204" pitchFamily="34" charset="0"/>
                <a:cs typeface="Times New Roman" pitchFamily="18" charset="0"/>
              </a:rPr>
              <a:t>*See lists of In-Network sites on the VUMC Postdoc Benefits Portal: </a:t>
            </a:r>
            <a:r>
              <a:rPr lang="en-US" sz="1400" dirty="0">
                <a:solidFill>
                  <a:schemeClr val="bg1"/>
                </a:solidFill>
                <a:latin typeface="Calibri" panose="020F0502020204030204" pitchFamily="34" charset="0"/>
                <a:cs typeface="Times New Roman" pitchFamily="18" charset="0"/>
                <a:hlinkClick r:id="rId3"/>
              </a:rPr>
              <a:t>https://clients.garnett-powers.com/pd/vumc/</a:t>
            </a:r>
            <a:r>
              <a:rPr lang="en-US" sz="1400" dirty="0">
                <a:solidFill>
                  <a:schemeClr val="bg1"/>
                </a:solidFill>
                <a:latin typeface="Calibri" panose="020F0502020204030204" pitchFamily="34" charset="0"/>
                <a:cs typeface="Times New Roman" pitchFamily="18" charset="0"/>
              </a:rPr>
              <a:t> </a:t>
            </a:r>
          </a:p>
          <a:p>
            <a:pPr>
              <a:spcBef>
                <a:spcPts val="0"/>
              </a:spcBef>
              <a:defRPr/>
            </a:pPr>
            <a:endParaRPr lang="en-US" dirty="0">
              <a:solidFill>
                <a:schemeClr val="bg1"/>
              </a:solidFill>
              <a:latin typeface="Calibri" panose="020F0502020204030204" pitchFamily="34" charset="0"/>
              <a:cs typeface="Times New Roman" pitchFamily="18" charset="0"/>
            </a:endParaRPr>
          </a:p>
          <a:p>
            <a:pPr>
              <a:buFont typeface="Arial" pitchFamily="34" charset="0"/>
              <a:buChar char="•"/>
            </a:pPr>
            <a:endParaRPr lang="en-US"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0057250"/>
              </p:ext>
            </p:extLst>
          </p:nvPr>
        </p:nvGraphicFramePr>
        <p:xfrm>
          <a:off x="1370012" y="2081137"/>
          <a:ext cx="8686800" cy="1483360"/>
        </p:xfrm>
        <a:graphic>
          <a:graphicData uri="http://schemas.openxmlformats.org/drawingml/2006/table">
            <a:tbl>
              <a:tblPr firstRow="1" bandRow="1">
                <a:tableStyleId>{5C22544A-7EE6-4342-B048-85BDC9FD1C3A}</a:tableStyleId>
              </a:tblPr>
              <a:tblGrid>
                <a:gridCol w="2280879">
                  <a:extLst>
                    <a:ext uri="{9D8B030D-6E8A-4147-A177-3AD203B41FA5}">
                      <a16:colId xmlns:a16="http://schemas.microsoft.com/office/drawing/2014/main" val="20000"/>
                    </a:ext>
                  </a:extLst>
                </a:gridCol>
                <a:gridCol w="2062521">
                  <a:extLst>
                    <a:ext uri="{9D8B030D-6E8A-4147-A177-3AD203B41FA5}">
                      <a16:colId xmlns:a16="http://schemas.microsoft.com/office/drawing/2014/main" val="20001"/>
                    </a:ext>
                  </a:extLst>
                </a:gridCol>
                <a:gridCol w="2057400">
                  <a:extLst>
                    <a:ext uri="{9D8B030D-6E8A-4147-A177-3AD203B41FA5}">
                      <a16:colId xmlns:a16="http://schemas.microsoft.com/office/drawing/2014/main" val="1576445761"/>
                    </a:ext>
                  </a:extLst>
                </a:gridCol>
                <a:gridCol w="2286000">
                  <a:extLst>
                    <a:ext uri="{9D8B030D-6E8A-4147-A177-3AD203B41FA5}">
                      <a16:colId xmlns:a16="http://schemas.microsoft.com/office/drawing/2014/main" val="20002"/>
                    </a:ext>
                  </a:extLst>
                </a:gridCol>
              </a:tblGrid>
              <a:tr h="370840">
                <a:tc gridSpan="4">
                  <a:txBody>
                    <a:bodyPr/>
                    <a:lstStyle/>
                    <a:p>
                      <a:pPr algn="ctr"/>
                      <a:r>
                        <a:rPr lang="en-US" sz="1800" dirty="0">
                          <a:latin typeface="Calibri" panose="020F0502020204030204" pitchFamily="34" charset="0"/>
                          <a:cs typeface="Times New Roman" panose="02020603050405020304" pitchFamily="18" charset="0"/>
                        </a:rPr>
                        <a:t>Cost Analysis: Urgent</a:t>
                      </a:r>
                      <a:r>
                        <a:rPr lang="en-US" sz="1800" baseline="0" dirty="0">
                          <a:latin typeface="Calibri" panose="020F0502020204030204" pitchFamily="34" charset="0"/>
                          <a:cs typeface="Times New Roman" panose="02020603050405020304" pitchFamily="18" charset="0"/>
                        </a:rPr>
                        <a:t> Care vs. Emergency Room </a:t>
                      </a:r>
                      <a:endParaRPr lang="en-US" sz="1800" dirty="0">
                        <a:latin typeface="Calibri" panose="020F0502020204030204" pitchFamily="34" charset="0"/>
                        <a:cs typeface="Times New Roman" panose="02020603050405020304" pitchFamily="18" charset="0"/>
                      </a:endParaRPr>
                    </a:p>
                  </a:txBody>
                  <a:tcPr anchor="ctr">
                    <a:solidFill>
                      <a:srgbClr val="035A91"/>
                    </a:solidFill>
                  </a:tcPr>
                </a:tc>
                <a:tc hMerge="1">
                  <a:txBody>
                    <a:bodyPr/>
                    <a:lstStyle/>
                    <a:p>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tc hMerge="1">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anose="02020603050405020304" pitchFamily="18" charset="0"/>
                        </a:rPr>
                        <a:t>Medical</a:t>
                      </a:r>
                      <a:r>
                        <a:rPr lang="en-US" sz="1800" b="1" baseline="0" dirty="0">
                          <a:solidFill>
                            <a:schemeClr val="tx1"/>
                          </a:solidFill>
                          <a:latin typeface="Calibri" panose="020F0502020204030204" pitchFamily="34" charset="0"/>
                          <a:cs typeface="Times New Roman" panose="02020603050405020304" pitchFamily="18" charset="0"/>
                        </a:rPr>
                        <a:t> Plan </a:t>
                      </a:r>
                      <a:endParaRPr lang="en-US" sz="1800" b="1" dirty="0">
                        <a:solidFill>
                          <a:schemeClr val="tx1"/>
                        </a:solidFill>
                        <a:latin typeface="Calibri" panose="020F0502020204030204" pitchFamily="34" charset="0"/>
                        <a:cs typeface="Times New Roman" panose="02020603050405020304" pitchFamily="18" charset="0"/>
                      </a:endParaRPr>
                    </a:p>
                  </a:txBody>
                  <a:tcPr anchor="ctr">
                    <a:solidFill>
                      <a:schemeClr val="bg1"/>
                    </a:solidFill>
                  </a:tcPr>
                </a:tc>
                <a:tc>
                  <a:txBody>
                    <a:bodyPr/>
                    <a:lstStyle/>
                    <a:p>
                      <a:pPr algn="ctr"/>
                      <a:r>
                        <a:rPr lang="en-US" b="1" dirty="0">
                          <a:solidFill>
                            <a:schemeClr val="tx1"/>
                          </a:solidFill>
                          <a:latin typeface="Calibri" panose="020F0502020204030204" pitchFamily="34" charset="0"/>
                          <a:cs typeface="Calibri" panose="020F0502020204030204" pitchFamily="34" charset="0"/>
                        </a:rPr>
                        <a:t>Walk</a:t>
                      </a:r>
                      <a:r>
                        <a:rPr lang="en-US" b="1" baseline="0" dirty="0">
                          <a:solidFill>
                            <a:schemeClr val="tx1"/>
                          </a:solidFill>
                          <a:latin typeface="Calibri" panose="020F0502020204030204" pitchFamily="34" charset="0"/>
                          <a:cs typeface="Calibri" panose="020F0502020204030204" pitchFamily="34" charset="0"/>
                        </a:rPr>
                        <a:t>-in Clinic</a:t>
                      </a:r>
                      <a:endParaRPr lang="en-US" b="1" dirty="0">
                        <a:solidFill>
                          <a:schemeClr val="tx1"/>
                        </a:solidFill>
                        <a:latin typeface="Calibri" panose="020F0502020204030204" pitchFamily="34" charset="0"/>
                        <a:cs typeface="Calibri" panose="020F0502020204030204" pitchFamily="34" charset="0"/>
                      </a:endParaRPr>
                    </a:p>
                  </a:txBody>
                  <a:tcPr anchor="ctr">
                    <a:solidFill>
                      <a:srgbClr val="92D050"/>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Urgent</a:t>
                      </a:r>
                      <a:r>
                        <a:rPr lang="en-US" sz="1800" b="1" baseline="0" dirty="0">
                          <a:solidFill>
                            <a:schemeClr val="tx1"/>
                          </a:solidFill>
                          <a:latin typeface="Calibri" panose="020F0502020204030204" pitchFamily="34" charset="0"/>
                          <a:cs typeface="Times New Roman" panose="02020603050405020304" pitchFamily="18" charset="0"/>
                        </a:rPr>
                        <a:t> Care </a:t>
                      </a:r>
                      <a:endParaRPr lang="en-US" sz="1800" b="1" dirty="0">
                        <a:solidFill>
                          <a:schemeClr val="tx1"/>
                        </a:solidFill>
                        <a:latin typeface="Calibri" panose="020F0502020204030204" pitchFamily="34" charset="0"/>
                        <a:cs typeface="Times New Roman" panose="02020603050405020304" pitchFamily="18" charset="0"/>
                      </a:endParaRPr>
                    </a:p>
                  </a:txBody>
                  <a:tcPr anchor="ctr">
                    <a:solidFill>
                      <a:srgbClr val="00B0F0"/>
                    </a:solidFill>
                  </a:tcPr>
                </a:tc>
                <a:tc>
                  <a:txBody>
                    <a:bodyPr/>
                    <a:lstStyle/>
                    <a:p>
                      <a:pPr algn="ctr"/>
                      <a:r>
                        <a:rPr lang="en-US" sz="1800" b="1" dirty="0">
                          <a:solidFill>
                            <a:schemeClr val="tx1"/>
                          </a:solidFill>
                          <a:latin typeface="Calibri" panose="020F0502020204030204" pitchFamily="34" charset="0"/>
                          <a:cs typeface="Times New Roman" panose="02020603050405020304" pitchFamily="18" charset="0"/>
                        </a:rPr>
                        <a:t>Emergency Room </a:t>
                      </a:r>
                    </a:p>
                  </a:txBody>
                  <a:tcPr anchor="ctr">
                    <a:solidFill>
                      <a:srgbClr val="C00000"/>
                    </a:solidFill>
                  </a:tcPr>
                </a:tc>
                <a:extLst>
                  <a:ext uri="{0D108BD9-81ED-4DB2-BD59-A6C34878D82A}">
                    <a16:rowId xmlns:a16="http://schemas.microsoft.com/office/drawing/2014/main" val="10001"/>
                  </a:ext>
                </a:extLst>
              </a:tr>
              <a:tr h="370840">
                <a:tc>
                  <a:txBody>
                    <a:bodyPr/>
                    <a:lstStyle/>
                    <a:p>
                      <a:pPr algn="ctr"/>
                      <a:r>
                        <a:rPr lang="en-US" sz="1800" b="1" dirty="0">
                          <a:latin typeface="Calibri" panose="020F0502020204030204" pitchFamily="34" charset="0"/>
                          <a:cs typeface="Times New Roman" panose="02020603050405020304" pitchFamily="18" charset="0"/>
                        </a:rPr>
                        <a:t>80/60</a:t>
                      </a:r>
                      <a:r>
                        <a:rPr lang="en-US" sz="1800" b="1" baseline="0" dirty="0">
                          <a:latin typeface="Calibri" panose="020F0502020204030204" pitchFamily="34" charset="0"/>
                          <a:cs typeface="Times New Roman" panose="02020603050405020304" pitchFamily="18" charset="0"/>
                        </a:rPr>
                        <a:t> PPO Plan </a:t>
                      </a:r>
                      <a:endParaRPr lang="en-US" sz="1800" b="1"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pPr algn="ctr"/>
                      <a:r>
                        <a:rPr lang="en-US" dirty="0">
                          <a:latin typeface="Calibri" panose="020F0502020204030204" pitchFamily="34" charset="0"/>
                          <a:cs typeface="Calibri" panose="020F0502020204030204" pitchFamily="34" charset="0"/>
                        </a:rPr>
                        <a:t>$25</a:t>
                      </a:r>
                    </a:p>
                  </a:txBody>
                  <a:tcPr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$35</a:t>
                      </a:r>
                      <a:r>
                        <a:rPr lang="en-US" sz="1800" baseline="0" dirty="0">
                          <a:latin typeface="Calibri" panose="020F0502020204030204" pitchFamily="34" charset="0"/>
                          <a:cs typeface="Times New Roman" panose="02020603050405020304" pitchFamily="18" charset="0"/>
                        </a:rPr>
                        <a:t> Copay</a:t>
                      </a:r>
                      <a:endParaRPr lang="en-US" sz="1800" dirty="0">
                        <a:latin typeface="Calibri" panose="020F0502020204030204" pitchFamily="34" charset="0"/>
                        <a:cs typeface="Times New Roman" panose="02020603050405020304" pitchFamily="18" charset="0"/>
                      </a:endParaRPr>
                    </a:p>
                  </a:txBody>
                  <a:tcPr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$150</a:t>
                      </a:r>
                      <a:r>
                        <a:rPr lang="en-US" sz="1800" baseline="0" dirty="0">
                          <a:latin typeface="Calibri" panose="020F0502020204030204" pitchFamily="34" charset="0"/>
                          <a:cs typeface="Times New Roman" panose="02020603050405020304" pitchFamily="18" charset="0"/>
                        </a:rPr>
                        <a:t> </a:t>
                      </a:r>
                      <a:r>
                        <a:rPr lang="en-US" sz="1800" baseline="0" dirty="0" err="1">
                          <a:latin typeface="Calibri" panose="020F0502020204030204" pitchFamily="34" charset="0"/>
                          <a:cs typeface="Times New Roman" panose="02020603050405020304" pitchFamily="18" charset="0"/>
                        </a:rPr>
                        <a:t>Copay</a:t>
                      </a:r>
                      <a:r>
                        <a:rPr lang="en-US" sz="1800" baseline="0" dirty="0">
                          <a:latin typeface="Calibri" panose="020F0502020204030204" pitchFamily="34" charset="0"/>
                          <a:cs typeface="Times New Roman" panose="02020603050405020304" pitchFamily="18" charset="0"/>
                        </a:rPr>
                        <a:t>  + 20%</a:t>
                      </a:r>
                      <a:endParaRPr lang="en-US" sz="1800" dirty="0">
                        <a:latin typeface="Calibri" panose="020F0502020204030204" pitchFamily="34" charset="0"/>
                        <a:cs typeface="Times New Roman" panose="02020603050405020304" pitchFamily="18" charset="0"/>
                      </a:endParaRP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pPr algn="ctr"/>
                      <a:r>
                        <a:rPr lang="en-US" sz="1800" b="1" dirty="0">
                          <a:latin typeface="Calibri" panose="020F0502020204030204" pitchFamily="34" charset="0"/>
                          <a:cs typeface="Times New Roman" panose="02020603050405020304" pitchFamily="18" charset="0"/>
                        </a:rPr>
                        <a:t>90/70</a:t>
                      </a:r>
                      <a:r>
                        <a:rPr lang="en-US" sz="1800" b="1" baseline="0" dirty="0">
                          <a:latin typeface="Calibri" panose="020F0502020204030204" pitchFamily="34" charset="0"/>
                          <a:cs typeface="Times New Roman" panose="02020603050405020304" pitchFamily="18" charset="0"/>
                        </a:rPr>
                        <a:t> PPO Plan </a:t>
                      </a:r>
                      <a:endParaRPr lang="en-US" sz="1800" b="1" dirty="0">
                        <a:latin typeface="Calibri" panose="020F0502020204030204" pitchFamily="34" charset="0"/>
                        <a:cs typeface="Times New Roman" panose="02020603050405020304" pitchFamily="18" charset="0"/>
                      </a:endParaRPr>
                    </a:p>
                  </a:txBody>
                  <a:tcPr anchor="ctr">
                    <a:solidFill>
                      <a:schemeClr val="tx1">
                        <a:lumMod val="95000"/>
                      </a:schemeClr>
                    </a:solidFill>
                  </a:tcPr>
                </a:tc>
                <a:tc>
                  <a:txBody>
                    <a:bodyPr/>
                    <a:lstStyle/>
                    <a:p>
                      <a:pPr algn="ctr"/>
                      <a:r>
                        <a:rPr lang="en-US" dirty="0">
                          <a:latin typeface="Calibri" panose="020F0502020204030204" pitchFamily="34" charset="0"/>
                          <a:cs typeface="Calibri" panose="020F0502020204030204" pitchFamily="34" charset="0"/>
                        </a:rPr>
                        <a:t>$20</a:t>
                      </a:r>
                    </a:p>
                  </a:txBody>
                  <a:tcPr anchor="ctr">
                    <a:solidFill>
                      <a:schemeClr val="tx1">
                        <a:lumMod val="95000"/>
                      </a:schemeClr>
                    </a:solidFill>
                  </a:tcPr>
                </a:tc>
                <a:tc>
                  <a:txBody>
                    <a:bodyPr/>
                    <a:lstStyle/>
                    <a:p>
                      <a:pPr algn="ctr"/>
                      <a:r>
                        <a:rPr lang="en-US" sz="1800" dirty="0">
                          <a:latin typeface="Calibri" panose="020F0502020204030204" pitchFamily="34" charset="0"/>
                          <a:cs typeface="Times New Roman" panose="02020603050405020304" pitchFamily="18" charset="0"/>
                        </a:rPr>
                        <a:t>$50 Copay + 10%</a:t>
                      </a:r>
                    </a:p>
                  </a:txBody>
                  <a:tcPr anchor="ctr">
                    <a:solidFill>
                      <a:schemeClr val="tx1">
                        <a:lumMod val="95000"/>
                      </a:schemeClr>
                    </a:solidFill>
                  </a:tcPr>
                </a:tc>
                <a:tc>
                  <a:txBody>
                    <a:bodyPr/>
                    <a:lstStyle/>
                    <a:p>
                      <a:pPr algn="ctr"/>
                      <a:r>
                        <a:rPr lang="en-US" sz="1800" dirty="0">
                          <a:latin typeface="Calibri" panose="020F0502020204030204" pitchFamily="34" charset="0"/>
                          <a:cs typeface="Times New Roman" panose="02020603050405020304" pitchFamily="18" charset="0"/>
                        </a:rPr>
                        <a:t>$150</a:t>
                      </a:r>
                      <a:r>
                        <a:rPr lang="en-US" sz="1800" baseline="0" dirty="0">
                          <a:latin typeface="Calibri" panose="020F0502020204030204" pitchFamily="34" charset="0"/>
                          <a:cs typeface="Times New Roman" panose="02020603050405020304" pitchFamily="18" charset="0"/>
                        </a:rPr>
                        <a:t> </a:t>
                      </a:r>
                      <a:r>
                        <a:rPr lang="en-US" sz="1800" baseline="0" dirty="0" err="1">
                          <a:latin typeface="Calibri" panose="020F0502020204030204" pitchFamily="34" charset="0"/>
                          <a:cs typeface="Times New Roman" panose="02020603050405020304" pitchFamily="18" charset="0"/>
                        </a:rPr>
                        <a:t>Copay</a:t>
                      </a:r>
                      <a:r>
                        <a:rPr lang="en-US" sz="1800" baseline="0" dirty="0">
                          <a:latin typeface="Calibri" panose="020F0502020204030204" pitchFamily="34" charset="0"/>
                          <a:cs typeface="Times New Roman" panose="02020603050405020304" pitchFamily="18" charset="0"/>
                        </a:rPr>
                        <a:t> + 10%</a:t>
                      </a:r>
                      <a:endParaRPr lang="en-US" sz="1800" dirty="0">
                        <a:latin typeface="Calibri" panose="020F0502020204030204" pitchFamily="34" charset="0"/>
                        <a:cs typeface="Times New Roman" panose="02020603050405020304" pitchFamily="18" charset="0"/>
                      </a:endParaRPr>
                    </a:p>
                  </a:txBody>
                  <a:tcPr anchor="ctr">
                    <a:solidFill>
                      <a:schemeClr val="tx1">
                        <a:lumMod val="95000"/>
                      </a:schemeClr>
                    </a:solidFill>
                  </a:tcPr>
                </a:tc>
                <a:extLst>
                  <a:ext uri="{0D108BD9-81ED-4DB2-BD59-A6C34878D82A}">
                    <a16:rowId xmlns:a16="http://schemas.microsoft.com/office/drawing/2014/main" val="10003"/>
                  </a:ext>
                </a:extLst>
              </a:tr>
            </a:tbl>
          </a:graphicData>
        </a:graphic>
      </p:graphicFrame>
      <p:pic>
        <p:nvPicPr>
          <p:cNvPr id="11" name="Picture 10" descr="A close up of a sign&#10;&#10;Description generated with very high confidence">
            <a:extLst>
              <a:ext uri="{FF2B5EF4-FFF2-40B4-BE49-F238E27FC236}">
                <a16:creationId xmlns:a16="http://schemas.microsoft.com/office/drawing/2014/main" id="{65F4D4C1-A8C9-4DF7-994A-CEF80EB90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13" y="68451"/>
            <a:ext cx="2286000" cy="1090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25177" y="457199"/>
            <a:ext cx="8836898" cy="3429000"/>
          </a:xfrm>
        </p:spPr>
        <p:txBody>
          <a:bodyPr/>
          <a:lstStyle/>
          <a:p>
            <a:pPr algn="ctr" eaLnBrk="1" hangingPunct="1"/>
            <a:r>
              <a:rPr lang="en-US" sz="5000" b="1" dirty="0">
                <a:solidFill>
                  <a:srgbClr val="035A91"/>
                </a:solidFill>
                <a:effectLst/>
                <a:latin typeface="Avenir LT Std 35 Light" panose="020B0402020203020204" pitchFamily="34" charset="0"/>
                <a:cs typeface="Times New Roman" pitchFamily="18" charset="0"/>
              </a:rPr>
              <a:t>DENTAL</a:t>
            </a:r>
            <a:br>
              <a:rPr lang="en-US" sz="5000" b="1" dirty="0">
                <a:solidFill>
                  <a:srgbClr val="035A91"/>
                </a:solidFill>
                <a:effectLst/>
                <a:latin typeface="Avenir LT Std 35 Light" panose="020B0402020203020204" pitchFamily="34" charset="0"/>
                <a:cs typeface="Times New Roman" pitchFamily="18" charset="0"/>
              </a:rPr>
            </a:br>
            <a:r>
              <a:rPr lang="en-US" sz="5000" b="1" dirty="0">
                <a:solidFill>
                  <a:srgbClr val="035A91"/>
                </a:solidFill>
                <a:effectLst/>
                <a:latin typeface="Avenir LT Std 35 Light" panose="020B0402020203020204" pitchFamily="34" charset="0"/>
                <a:cs typeface="Times New Roman" pitchFamily="18" charset="0"/>
              </a:rPr>
              <a:t>INSURANCE</a:t>
            </a:r>
            <a:r>
              <a:rPr lang="en-US" sz="6000" dirty="0">
                <a:solidFill>
                  <a:srgbClr val="991B1E"/>
                </a:solidFill>
                <a:latin typeface="Times New Roman" pitchFamily="18" charset="0"/>
                <a:cs typeface="Times New Roman" pitchFamily="18" charset="0"/>
              </a:rPr>
              <a:t/>
            </a:r>
            <a:br>
              <a:rPr lang="en-US" sz="6000" dirty="0">
                <a:solidFill>
                  <a:srgbClr val="991B1E"/>
                </a:solidFill>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800" b="1" dirty="0">
                <a:solidFill>
                  <a:schemeClr val="bg1"/>
                </a:solidFill>
                <a:effectLst/>
                <a:latin typeface="Calibri" panose="020F0502020204030204" pitchFamily="34" charset="0"/>
                <a:cs typeface="Times New Roman" pitchFamily="18" charset="0"/>
              </a:rPr>
              <a:t>Provided by</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25</a:t>
            </a:fld>
            <a:endParaRPr lang="en-US"/>
          </a:p>
        </p:txBody>
      </p:sp>
      <p:pic>
        <p:nvPicPr>
          <p:cNvPr id="8" name="Picture 7" descr="A close up of a sign&#10;&#10;Description generated with very high confidence">
            <a:extLst>
              <a:ext uri="{FF2B5EF4-FFF2-40B4-BE49-F238E27FC236}">
                <a16:creationId xmlns:a16="http://schemas.microsoft.com/office/drawing/2014/main" id="{9DED9454-1578-4940-A499-A26064FA4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10" name="Picture 9">
            <a:extLst>
              <a:ext uri="{FF2B5EF4-FFF2-40B4-BE49-F238E27FC236}">
                <a16:creationId xmlns:a16="http://schemas.microsoft.com/office/drawing/2014/main" id="{83D63A6B-44A4-4358-884F-5034311C9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212" y="4000666"/>
            <a:ext cx="4927586" cy="145806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363" y="152400"/>
            <a:ext cx="2295627" cy="1095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E7942-5B1B-4E74-B3CD-25BF9B0ABE25}" type="slidenum">
              <a:rPr lang="en-US" smtClean="0"/>
              <a:pPr/>
              <a:t>26</a:t>
            </a:fld>
            <a:endParaRPr lang="en-US"/>
          </a:p>
        </p:txBody>
      </p:sp>
      <p:sp>
        <p:nvSpPr>
          <p:cNvPr id="16386" name="Rectangle 2"/>
          <p:cNvSpPr>
            <a:spLocks noGrp="1" noChangeArrowheads="1"/>
          </p:cNvSpPr>
          <p:nvPr>
            <p:ph type="title" idx="4294967295"/>
          </p:nvPr>
        </p:nvSpPr>
        <p:spPr>
          <a:xfrm>
            <a:off x="0" y="457200"/>
            <a:ext cx="12188825" cy="685800"/>
          </a:xfrm>
        </p:spPr>
        <p:txBody>
          <a:bodyPr>
            <a:normAutofit/>
          </a:bodyPr>
          <a:lstStyle/>
          <a:p>
            <a:pPr lvl="0" algn="ctr"/>
            <a:r>
              <a:rPr lang="en-US" sz="3500" dirty="0">
                <a:solidFill>
                  <a:srgbClr val="035A91"/>
                </a:solidFill>
                <a:effectLst/>
                <a:latin typeface="Avenir LT Std 35 Light" panose="020B0402020203020204" pitchFamily="34" charset="0"/>
                <a:cs typeface="Times New Roman" pitchFamily="18" charset="0"/>
              </a:rPr>
              <a:t>Postdoctoral Trainee Benefits Program</a:t>
            </a:r>
            <a:endParaRPr lang="en-US" sz="3500" b="1" dirty="0">
              <a:solidFill>
                <a:srgbClr val="035A91"/>
              </a:solidFill>
              <a:effectLst/>
              <a:latin typeface="Avenir LT Std 35 Light" panose="020B0402020203020204" pitchFamily="34" charset="0"/>
              <a:cs typeface="Times New Roman" pitchFamily="18" charset="0"/>
            </a:endParaRPr>
          </a:p>
        </p:txBody>
      </p:sp>
      <p:sp>
        <p:nvSpPr>
          <p:cNvPr id="16388" name="TextBox 5"/>
          <p:cNvSpPr txBox="1">
            <a:spLocks noChangeArrowheads="1"/>
          </p:cNvSpPr>
          <p:nvPr/>
        </p:nvSpPr>
        <p:spPr bwMode="auto">
          <a:xfrm>
            <a:off x="7380901" y="3741720"/>
            <a:ext cx="4465518" cy="523220"/>
          </a:xfrm>
          <a:prstGeom prst="rect">
            <a:avLst/>
          </a:prstGeom>
          <a:noFill/>
          <a:ln w="9525">
            <a:noFill/>
            <a:miter lim="800000"/>
            <a:headEnd/>
            <a:tailEnd/>
          </a:ln>
        </p:spPr>
        <p:txBody>
          <a:bodyPr wrap="square">
            <a:spAutoFit/>
          </a:bodyPr>
          <a:lstStyle/>
          <a:p>
            <a:pPr algn="ctr"/>
            <a:r>
              <a:rPr lang="en-US" sz="1400" b="1" dirty="0">
                <a:latin typeface="Calibri" panose="020F0502020204030204" pitchFamily="34" charset="0"/>
                <a:cs typeface="Times New Roman" pitchFamily="18" charset="0"/>
              </a:rPr>
              <a:t> </a:t>
            </a:r>
            <a:r>
              <a:rPr lang="en-US" sz="1400" dirty="0">
                <a:solidFill>
                  <a:schemeClr val="bg1"/>
                </a:solidFill>
                <a:latin typeface="Calibri" panose="020F0502020204030204" pitchFamily="34" charset="0"/>
                <a:cs typeface="Times New Roman" pitchFamily="18" charset="0"/>
              </a:rPr>
              <a:t>For more detailed plan design information go to: </a:t>
            </a:r>
          </a:p>
          <a:p>
            <a:pPr algn="ctr"/>
            <a:r>
              <a:rPr lang="en-US" sz="1400" dirty="0">
                <a:solidFill>
                  <a:schemeClr val="bg1"/>
                </a:solidFill>
                <a:latin typeface="Calibri" panose="020F0502020204030204" pitchFamily="34" charset="0"/>
                <a:cs typeface="Times New Roman" pitchFamily="18" charset="0"/>
                <a:hlinkClick r:id="rId3"/>
              </a:rPr>
              <a:t>https://clients.garnett-powers.com/pd/vumc/documents/</a:t>
            </a:r>
            <a:r>
              <a:rPr lang="en-US" sz="1400" dirty="0">
                <a:solidFill>
                  <a:schemeClr val="bg1"/>
                </a:solidFill>
                <a:latin typeface="Calibri" panose="020F0502020204030204" pitchFamily="34" charset="0"/>
                <a:cs typeface="Times New Roman" pitchFamily="18" charset="0"/>
              </a:rPr>
              <a:t> </a:t>
            </a:r>
            <a:endParaRPr lang="en-US" sz="1400" u="sng" dirty="0">
              <a:solidFill>
                <a:srgbClr val="0000FF"/>
              </a:solidFill>
              <a:latin typeface="Calibri" panose="020F0502020204030204" pitchFamily="34"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294576130"/>
              </p:ext>
            </p:extLst>
          </p:nvPr>
        </p:nvGraphicFramePr>
        <p:xfrm>
          <a:off x="2330330" y="1110280"/>
          <a:ext cx="4953000" cy="52628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40">
                <a:tc gridSpan="2">
                  <a:txBody>
                    <a:bodyPr/>
                    <a:lstStyle/>
                    <a:p>
                      <a:pPr algn="ctr"/>
                      <a:r>
                        <a:rPr lang="en-US" sz="1800" dirty="0">
                          <a:latin typeface="Calibri" panose="020F0502020204030204" pitchFamily="34" charset="0"/>
                          <a:cs typeface="Times New Roman" pitchFamily="18" charset="0"/>
                        </a:rPr>
                        <a:t>Aetna</a:t>
                      </a:r>
                      <a:r>
                        <a:rPr lang="en-US" sz="1800" baseline="0" dirty="0">
                          <a:latin typeface="Calibri" panose="020F0502020204030204" pitchFamily="34" charset="0"/>
                          <a:cs typeface="Times New Roman" pitchFamily="18" charset="0"/>
                        </a:rPr>
                        <a:t> </a:t>
                      </a:r>
                      <a:r>
                        <a:rPr lang="en-US" sz="1800" dirty="0">
                          <a:latin typeface="Calibri" panose="020F0502020204030204" pitchFamily="34" charset="0"/>
                          <a:cs typeface="Times New Roman" pitchFamily="18" charset="0"/>
                        </a:rPr>
                        <a:t>Dental HMO</a:t>
                      </a:r>
                    </a:p>
                  </a:txBody>
                  <a:tcPr>
                    <a:solidFill>
                      <a:srgbClr val="035A91"/>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1800" dirty="0">
                          <a:solidFill>
                            <a:schemeClr val="tx1"/>
                          </a:solidFill>
                          <a:latin typeface="Calibri" panose="020F0502020204030204" pitchFamily="34" charset="0"/>
                          <a:cs typeface="Times New Roman" pitchFamily="18" charset="0"/>
                        </a:rPr>
                        <a:t>Core Benefits</a:t>
                      </a:r>
                    </a:p>
                  </a:txBody>
                  <a:tcPr>
                    <a:solidFill>
                      <a:schemeClr val="bg1"/>
                    </a:solidFill>
                  </a:tcPr>
                </a:tc>
                <a:tc>
                  <a:txBody>
                    <a:bodyPr/>
                    <a:lstStyle/>
                    <a:p>
                      <a:pPr algn="ctr"/>
                      <a:r>
                        <a:rPr lang="en-US" sz="1800" dirty="0">
                          <a:solidFill>
                            <a:schemeClr val="tx1"/>
                          </a:solidFill>
                          <a:latin typeface="Calibri" panose="020F0502020204030204" pitchFamily="34" charset="0"/>
                          <a:cs typeface="Times New Roman" pitchFamily="18" charset="0"/>
                        </a:rPr>
                        <a:t>In-Network</a:t>
                      </a:r>
                    </a:p>
                  </a:txBody>
                  <a:tcPr>
                    <a:solidFill>
                      <a:srgbClr val="619428"/>
                    </a:solidFill>
                  </a:tcPr>
                </a:tc>
                <a:extLst>
                  <a:ext uri="{0D108BD9-81ED-4DB2-BD59-A6C34878D82A}">
                    <a16:rowId xmlns:a16="http://schemas.microsoft.com/office/drawing/2014/main" val="10001"/>
                  </a:ext>
                </a:extLst>
              </a:tr>
              <a:tr h="370840">
                <a:tc>
                  <a:txBody>
                    <a:bodyPr/>
                    <a:lstStyle/>
                    <a:p>
                      <a:r>
                        <a:rPr lang="en-US" sz="1400" dirty="0">
                          <a:latin typeface="Calibri" panose="020F0502020204030204" pitchFamily="34" charset="0"/>
                          <a:cs typeface="Times New Roman" pitchFamily="18" charset="0"/>
                        </a:rPr>
                        <a:t>Annual</a:t>
                      </a:r>
                      <a:r>
                        <a:rPr lang="en-US" sz="1400" baseline="0" dirty="0">
                          <a:latin typeface="Calibri" panose="020F0502020204030204" pitchFamily="34" charset="0"/>
                          <a:cs typeface="Times New Roman" pitchFamily="18" charset="0"/>
                        </a:rPr>
                        <a:t> </a:t>
                      </a:r>
                      <a:r>
                        <a:rPr lang="en-US" sz="1400" dirty="0">
                          <a:latin typeface="Calibri" panose="020F0502020204030204" pitchFamily="34" charset="0"/>
                          <a:cs typeface="Times New Roman" pitchFamily="18" charset="0"/>
                        </a:rPr>
                        <a:t>Deductible</a:t>
                      </a:r>
                    </a:p>
                  </a:txBody>
                  <a:tcPr anchor="ctr">
                    <a:solidFill>
                      <a:schemeClr val="tx1">
                        <a:lumMod val="75000"/>
                      </a:schemeClr>
                    </a:solidFill>
                  </a:tcPr>
                </a:tc>
                <a:tc>
                  <a:txBody>
                    <a:bodyPr/>
                    <a:lstStyle/>
                    <a:p>
                      <a:r>
                        <a:rPr lang="en-US" sz="1400" dirty="0">
                          <a:latin typeface="Calibri" panose="020F0502020204030204" pitchFamily="34" charset="0"/>
                          <a:cs typeface="Times New Roman" pitchFamily="18" charset="0"/>
                        </a:rPr>
                        <a:t>None</a:t>
                      </a: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r>
                        <a:rPr lang="en-US" sz="1400" dirty="0">
                          <a:latin typeface="Calibri" panose="020F0502020204030204" pitchFamily="34" charset="0"/>
                          <a:cs typeface="Times New Roman" pitchFamily="18" charset="0"/>
                        </a:rPr>
                        <a:t>Annual</a:t>
                      </a:r>
                      <a:r>
                        <a:rPr lang="en-US" sz="1400" baseline="0" dirty="0">
                          <a:latin typeface="Calibri" panose="020F0502020204030204" pitchFamily="34" charset="0"/>
                          <a:cs typeface="Times New Roman" pitchFamily="18" charset="0"/>
                        </a:rPr>
                        <a:t> Benefit Maximum</a:t>
                      </a:r>
                      <a:endParaRPr lang="en-US" sz="1400" dirty="0">
                        <a:latin typeface="Calibri" panose="020F0502020204030204" pitchFamily="34" charset="0"/>
                        <a:cs typeface="Times New Roman" pitchFamily="18" charset="0"/>
                      </a:endParaRPr>
                    </a:p>
                  </a:txBody>
                  <a:tcPr anchor="ctr">
                    <a:solidFill>
                      <a:schemeClr val="tx1">
                        <a:lumMod val="95000"/>
                      </a:schemeClr>
                    </a:solidFill>
                  </a:tcPr>
                </a:tc>
                <a:tc>
                  <a:txBody>
                    <a:bodyPr/>
                    <a:lstStyle/>
                    <a:p>
                      <a:r>
                        <a:rPr lang="en-US" sz="1400" dirty="0">
                          <a:latin typeface="Calibri" panose="020F0502020204030204" pitchFamily="34" charset="0"/>
                          <a:cs typeface="Times New Roman" pitchFamily="18" charset="0"/>
                        </a:rPr>
                        <a:t>Unlimited</a:t>
                      </a:r>
                    </a:p>
                  </a:txBody>
                  <a:tcPr anchor="ctr">
                    <a:solidFill>
                      <a:schemeClr val="tx1">
                        <a:lumMod val="95000"/>
                      </a:schemeClr>
                    </a:solidFill>
                  </a:tcPr>
                </a:tc>
                <a:extLst>
                  <a:ext uri="{0D108BD9-81ED-4DB2-BD59-A6C34878D82A}">
                    <a16:rowId xmlns:a16="http://schemas.microsoft.com/office/drawing/2014/main" val="10003"/>
                  </a:ext>
                </a:extLst>
              </a:tr>
              <a:tr h="370840">
                <a:tc>
                  <a:txBody>
                    <a:bodyPr/>
                    <a:lstStyle/>
                    <a:p>
                      <a:r>
                        <a:rPr lang="en-US" sz="1400" b="1" u="sng" dirty="0">
                          <a:latin typeface="Calibri" panose="020F0502020204030204" pitchFamily="34" charset="0"/>
                          <a:cs typeface="Times New Roman" pitchFamily="18" charset="0"/>
                        </a:rPr>
                        <a:t>Preventive/Diagnostic</a:t>
                      </a:r>
                      <a:r>
                        <a:rPr lang="en-US" sz="1400" b="1" u="sng" baseline="0" dirty="0">
                          <a:latin typeface="Calibri" panose="020F0502020204030204" pitchFamily="34" charset="0"/>
                          <a:cs typeface="Times New Roman" pitchFamily="18" charset="0"/>
                        </a:rPr>
                        <a:t> Care</a:t>
                      </a:r>
                    </a:p>
                    <a:p>
                      <a:r>
                        <a:rPr lang="en-US" sz="1400" baseline="0" dirty="0">
                          <a:latin typeface="Calibri" panose="020F0502020204030204" pitchFamily="34" charset="0"/>
                          <a:cs typeface="Times New Roman" pitchFamily="18" charset="0"/>
                        </a:rPr>
                        <a:t>Routine Exams</a:t>
                      </a:r>
                    </a:p>
                    <a:p>
                      <a:r>
                        <a:rPr lang="en-US" sz="1400" baseline="0" dirty="0">
                          <a:latin typeface="Calibri" panose="020F0502020204030204" pitchFamily="34" charset="0"/>
                          <a:cs typeface="Times New Roman" pitchFamily="18" charset="0"/>
                        </a:rPr>
                        <a:t>Teeth Cleanings (Prophylaxis)</a:t>
                      </a:r>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X-rays</a:t>
                      </a:r>
                    </a:p>
                  </a:txBody>
                  <a:tcPr anchor="ctr">
                    <a:solidFill>
                      <a:schemeClr val="tx1">
                        <a:lumMod val="75000"/>
                      </a:schemeClr>
                    </a:solidFill>
                  </a:tcPr>
                </a:tc>
                <a:tc>
                  <a:txBody>
                    <a:bodyPr/>
                    <a:lstStyle/>
                    <a:p>
                      <a:endParaRPr lang="en-US" sz="1400" dirty="0">
                        <a:solidFill>
                          <a:schemeClr val="bg1"/>
                        </a:solidFill>
                        <a:latin typeface="Calibri" panose="020F0502020204030204" pitchFamily="34" charset="0"/>
                        <a:cs typeface="Times New Roman" pitchFamily="18" charset="0"/>
                      </a:endParaRPr>
                    </a:p>
                    <a:p>
                      <a:r>
                        <a:rPr lang="en-US" sz="1400" dirty="0">
                          <a:solidFill>
                            <a:schemeClr val="bg1"/>
                          </a:solidFill>
                          <a:latin typeface="Calibri" panose="020F0502020204030204" pitchFamily="34" charset="0"/>
                          <a:cs typeface="Times New Roman" pitchFamily="18" charset="0"/>
                        </a:rPr>
                        <a:t>No Charge</a:t>
                      </a:r>
                    </a:p>
                    <a:p>
                      <a:r>
                        <a:rPr lang="en-US" sz="1400" dirty="0">
                          <a:solidFill>
                            <a:schemeClr val="bg1"/>
                          </a:solidFill>
                          <a:latin typeface="Calibri" panose="020F0502020204030204" pitchFamily="34" charset="0"/>
                          <a:cs typeface="Times New Roman" pitchFamily="18" charset="0"/>
                        </a:rPr>
                        <a:t>No Charge</a:t>
                      </a:r>
                    </a:p>
                    <a:p>
                      <a:r>
                        <a:rPr lang="en-US" sz="1400" dirty="0">
                          <a:solidFill>
                            <a:schemeClr val="bg1"/>
                          </a:solidFill>
                          <a:latin typeface="Calibri" panose="020F0502020204030204" pitchFamily="34" charset="0"/>
                          <a:cs typeface="Times New Roman" pitchFamily="18" charset="0"/>
                        </a:rPr>
                        <a:t>No Charge</a:t>
                      </a:r>
                    </a:p>
                  </a:txBody>
                  <a:tcPr anchor="ctr">
                    <a:solidFill>
                      <a:schemeClr val="tx1">
                        <a:lumMod val="75000"/>
                      </a:schemeClr>
                    </a:solidFill>
                  </a:tcPr>
                </a:tc>
                <a:extLst>
                  <a:ext uri="{0D108BD9-81ED-4DB2-BD59-A6C34878D82A}">
                    <a16:rowId xmlns:a16="http://schemas.microsoft.com/office/drawing/2014/main" val="10004"/>
                  </a:ext>
                </a:extLst>
              </a:tr>
              <a:tr h="370840">
                <a:tc>
                  <a:txBody>
                    <a:bodyPr/>
                    <a:lstStyle/>
                    <a:p>
                      <a:r>
                        <a:rPr lang="en-US" sz="1400" b="1" u="sng" dirty="0">
                          <a:latin typeface="Calibri" panose="020F0502020204030204" pitchFamily="34" charset="0"/>
                          <a:cs typeface="Times New Roman" pitchFamily="18" charset="0"/>
                        </a:rPr>
                        <a:t>Basic Procedures</a:t>
                      </a:r>
                    </a:p>
                    <a:p>
                      <a:r>
                        <a:rPr lang="en-US" sz="1400" dirty="0">
                          <a:latin typeface="Calibri" panose="020F0502020204030204" pitchFamily="34" charset="0"/>
                          <a:cs typeface="Times New Roman" pitchFamily="18" charset="0"/>
                        </a:rPr>
                        <a:t>Fillings</a:t>
                      </a:r>
                    </a:p>
                    <a:p>
                      <a:r>
                        <a:rPr lang="en-US" sz="1400" dirty="0">
                          <a:latin typeface="Calibri" panose="020F0502020204030204" pitchFamily="34" charset="0"/>
                          <a:cs typeface="Times New Roman" pitchFamily="18" charset="0"/>
                        </a:rPr>
                        <a:t>Endodontics</a:t>
                      </a:r>
                    </a:p>
                    <a:p>
                      <a:r>
                        <a:rPr lang="en-US" sz="1400" dirty="0">
                          <a:latin typeface="Calibri" panose="020F0502020204030204" pitchFamily="34" charset="0"/>
                          <a:cs typeface="Times New Roman" pitchFamily="18" charset="0"/>
                        </a:rPr>
                        <a:t>Periodontics</a:t>
                      </a:r>
                    </a:p>
                    <a:p>
                      <a:r>
                        <a:rPr lang="en-US" sz="1400" dirty="0">
                          <a:latin typeface="Calibri" panose="020F0502020204030204" pitchFamily="34" charset="0"/>
                          <a:cs typeface="Times New Roman" pitchFamily="18" charset="0"/>
                        </a:rPr>
                        <a:t>Oral Surgery</a:t>
                      </a:r>
                    </a:p>
                  </a:txBody>
                  <a:tcPr anchor="ctr">
                    <a:solidFill>
                      <a:schemeClr val="tx1">
                        <a:lumMod val="95000"/>
                      </a:schemeClr>
                    </a:solidFill>
                  </a:tcPr>
                </a:tc>
                <a:tc>
                  <a:txBody>
                    <a:bodyPr/>
                    <a:lstStyle/>
                    <a:p>
                      <a:endParaRPr lang="en-US" sz="1400" dirty="0">
                        <a:solidFill>
                          <a:schemeClr val="bg1"/>
                        </a:solidFill>
                        <a:latin typeface="Calibri" panose="020F0502020204030204" pitchFamily="34" charset="0"/>
                        <a:cs typeface="Times New Roman" pitchFamily="18" charset="0"/>
                      </a:endParaRPr>
                    </a:p>
                    <a:p>
                      <a:r>
                        <a:rPr lang="en-US" sz="1400" dirty="0">
                          <a:solidFill>
                            <a:schemeClr val="bg1"/>
                          </a:solidFill>
                          <a:latin typeface="Calibri" panose="020F0502020204030204" pitchFamily="34" charset="0"/>
                          <a:cs typeface="Times New Roman" pitchFamily="18" charset="0"/>
                        </a:rPr>
                        <a:t>$22 - $40 Copay</a:t>
                      </a:r>
                    </a:p>
                    <a:p>
                      <a:r>
                        <a:rPr lang="en-US" sz="1400" dirty="0">
                          <a:solidFill>
                            <a:schemeClr val="bg1"/>
                          </a:solidFill>
                          <a:latin typeface="Calibri" panose="020F0502020204030204" pitchFamily="34" charset="0"/>
                          <a:cs typeface="Times New Roman" pitchFamily="18" charset="0"/>
                        </a:rPr>
                        <a:t>$4</a:t>
                      </a:r>
                      <a:r>
                        <a:rPr lang="en-US" sz="1400" baseline="0" dirty="0">
                          <a:solidFill>
                            <a:schemeClr val="bg1"/>
                          </a:solidFill>
                          <a:latin typeface="Calibri" panose="020F0502020204030204" pitchFamily="34" charset="0"/>
                          <a:cs typeface="Times New Roman" pitchFamily="18" charset="0"/>
                        </a:rPr>
                        <a:t> - $380 Copay</a:t>
                      </a:r>
                    </a:p>
                    <a:p>
                      <a:r>
                        <a:rPr lang="en-US" sz="1400" baseline="0" dirty="0">
                          <a:solidFill>
                            <a:schemeClr val="bg1"/>
                          </a:solidFill>
                          <a:latin typeface="Calibri" panose="020F0502020204030204" pitchFamily="34" charset="0"/>
                          <a:cs typeface="Times New Roman" pitchFamily="18" charset="0"/>
                        </a:rPr>
                        <a:t>$23 - $300 Copay</a:t>
                      </a:r>
                    </a:p>
                    <a:p>
                      <a:r>
                        <a:rPr lang="en-US" sz="1400" baseline="0" dirty="0">
                          <a:solidFill>
                            <a:schemeClr val="bg1"/>
                          </a:solidFill>
                          <a:latin typeface="Calibri" panose="020F0502020204030204" pitchFamily="34" charset="0"/>
                          <a:cs typeface="Times New Roman" pitchFamily="18" charset="0"/>
                        </a:rPr>
                        <a:t>$4 - $117 Copay</a:t>
                      </a:r>
                      <a:endParaRPr lang="en-US" sz="1400" dirty="0">
                        <a:solidFill>
                          <a:schemeClr val="bg1"/>
                        </a:solidFill>
                        <a:latin typeface="Calibri" panose="020F0502020204030204" pitchFamily="34" charset="0"/>
                        <a:cs typeface="Times New Roman" pitchFamily="18" charset="0"/>
                      </a:endParaRPr>
                    </a:p>
                  </a:txBody>
                  <a:tcPr anchor="ctr">
                    <a:solidFill>
                      <a:schemeClr val="tx1">
                        <a:lumMod val="95000"/>
                      </a:schemeClr>
                    </a:solidFill>
                  </a:tcPr>
                </a:tc>
                <a:extLst>
                  <a:ext uri="{0D108BD9-81ED-4DB2-BD59-A6C34878D82A}">
                    <a16:rowId xmlns:a16="http://schemas.microsoft.com/office/drawing/2014/main" val="10005"/>
                  </a:ext>
                </a:extLst>
              </a:tr>
              <a:tr h="370840">
                <a:tc>
                  <a:txBody>
                    <a:bodyPr/>
                    <a:lstStyle/>
                    <a:p>
                      <a:r>
                        <a:rPr lang="en-US" sz="1400" b="1" u="sng" dirty="0">
                          <a:latin typeface="Calibri" panose="020F0502020204030204" pitchFamily="34" charset="0"/>
                          <a:cs typeface="Times New Roman" pitchFamily="18" charset="0"/>
                        </a:rPr>
                        <a:t>Major Procedures</a:t>
                      </a:r>
                    </a:p>
                    <a:p>
                      <a:r>
                        <a:rPr lang="en-US" sz="1400" u="none" dirty="0">
                          <a:latin typeface="Calibri" panose="020F0502020204030204" pitchFamily="34" charset="0"/>
                          <a:cs typeface="Times New Roman" pitchFamily="18" charset="0"/>
                        </a:rPr>
                        <a:t>Crowns</a:t>
                      </a:r>
                    </a:p>
                    <a:p>
                      <a:r>
                        <a:rPr lang="en-US" sz="1400" u="none" dirty="0">
                          <a:latin typeface="Calibri" panose="020F0502020204030204" pitchFamily="34" charset="0"/>
                          <a:cs typeface="Times New Roman" pitchFamily="18" charset="0"/>
                        </a:rPr>
                        <a:t>Bridgework</a:t>
                      </a:r>
                    </a:p>
                    <a:p>
                      <a:r>
                        <a:rPr lang="en-US" sz="1400" u="none" dirty="0">
                          <a:latin typeface="Calibri" panose="020F0502020204030204" pitchFamily="34" charset="0"/>
                          <a:cs typeface="Times New Roman" pitchFamily="18" charset="0"/>
                        </a:rPr>
                        <a:t>Dentures</a:t>
                      </a:r>
                    </a:p>
                  </a:txBody>
                  <a:tcPr anchor="ctr">
                    <a:solidFill>
                      <a:schemeClr val="tx1">
                        <a:lumMod val="75000"/>
                      </a:schemeClr>
                    </a:solidFill>
                  </a:tcPr>
                </a:tc>
                <a:tc>
                  <a:txBody>
                    <a:bodyPr/>
                    <a:lstStyle/>
                    <a:p>
                      <a:endParaRPr lang="en-US" sz="1400" dirty="0">
                        <a:solidFill>
                          <a:schemeClr val="bg1"/>
                        </a:solidFill>
                        <a:latin typeface="Calibri" panose="020F0502020204030204" pitchFamily="34" charset="0"/>
                        <a:cs typeface="Times New Roman" pitchFamily="18" charset="0"/>
                      </a:endParaRPr>
                    </a:p>
                    <a:p>
                      <a:r>
                        <a:rPr lang="en-US" sz="1400" dirty="0">
                          <a:solidFill>
                            <a:schemeClr val="bg1"/>
                          </a:solidFill>
                          <a:latin typeface="Calibri" panose="020F0502020204030204" pitchFamily="34" charset="0"/>
                          <a:cs typeface="Times New Roman" pitchFamily="18" charset="0"/>
                        </a:rPr>
                        <a:t>$195-275 Copay</a:t>
                      </a:r>
                    </a:p>
                    <a:p>
                      <a:r>
                        <a:rPr lang="en-US" sz="1400" dirty="0">
                          <a:solidFill>
                            <a:schemeClr val="bg1"/>
                          </a:solidFill>
                          <a:latin typeface="Calibri" panose="020F0502020204030204" pitchFamily="34" charset="0"/>
                          <a:cs typeface="Times New Roman" pitchFamily="18" charset="0"/>
                        </a:rPr>
                        <a:t>$195-275 Copay</a:t>
                      </a:r>
                    </a:p>
                    <a:p>
                      <a:r>
                        <a:rPr lang="en-US" sz="1400" dirty="0">
                          <a:solidFill>
                            <a:schemeClr val="bg1"/>
                          </a:solidFill>
                          <a:latin typeface="Calibri" panose="020F0502020204030204" pitchFamily="34" charset="0"/>
                          <a:cs typeface="Times New Roman" pitchFamily="18" charset="0"/>
                        </a:rPr>
                        <a:t>$10 - $403 Copay</a:t>
                      </a:r>
                    </a:p>
                  </a:txBody>
                  <a:tcPr anchor="ctr">
                    <a:solidFill>
                      <a:schemeClr val="tx1">
                        <a:lumMod val="75000"/>
                      </a:schemeClr>
                    </a:solidFill>
                  </a:tcPr>
                </a:tc>
                <a:extLst>
                  <a:ext uri="{0D108BD9-81ED-4DB2-BD59-A6C34878D82A}">
                    <a16:rowId xmlns:a16="http://schemas.microsoft.com/office/drawing/2014/main" val="10006"/>
                  </a:ext>
                </a:extLst>
              </a:tr>
              <a:tr h="370840">
                <a:tc>
                  <a:txBody>
                    <a:bodyPr/>
                    <a:lstStyle/>
                    <a:p>
                      <a:r>
                        <a:rPr lang="en-US" sz="1400" b="1" u="sng" dirty="0">
                          <a:latin typeface="Calibri" panose="020F0502020204030204" pitchFamily="34" charset="0"/>
                          <a:cs typeface="Times New Roman" pitchFamily="18" charset="0"/>
                        </a:rPr>
                        <a:t>Orthodontia</a:t>
                      </a:r>
                    </a:p>
                    <a:p>
                      <a:r>
                        <a:rPr lang="en-US" sz="1400" dirty="0">
                          <a:latin typeface="Calibri" panose="020F0502020204030204" pitchFamily="34" charset="0"/>
                          <a:cs typeface="Times New Roman" pitchFamily="18" charset="0"/>
                        </a:rPr>
                        <a:t>Adolescent</a:t>
                      </a:r>
                    </a:p>
                    <a:p>
                      <a:r>
                        <a:rPr lang="en-US" sz="1400" dirty="0">
                          <a:latin typeface="Calibri" panose="020F0502020204030204" pitchFamily="34" charset="0"/>
                          <a:cs typeface="Times New Roman" pitchFamily="18" charset="0"/>
                        </a:rPr>
                        <a:t>Adult</a:t>
                      </a:r>
                    </a:p>
                  </a:txBody>
                  <a:tcPr anchor="ctr">
                    <a:solidFill>
                      <a:schemeClr val="tx1">
                        <a:lumMod val="95000"/>
                      </a:schemeClr>
                    </a:solidFill>
                  </a:tcPr>
                </a:tc>
                <a:tc>
                  <a:txBody>
                    <a:bodyPr/>
                    <a:lstStyle/>
                    <a:p>
                      <a:endParaRPr lang="en-US" sz="1400" dirty="0">
                        <a:solidFill>
                          <a:schemeClr val="bg1"/>
                        </a:solidFill>
                        <a:latin typeface="Calibri" panose="020F0502020204030204" pitchFamily="34" charset="0"/>
                        <a:cs typeface="Times New Roman" pitchFamily="18" charset="0"/>
                      </a:endParaRPr>
                    </a:p>
                    <a:p>
                      <a:r>
                        <a:rPr lang="en-US" sz="1400" dirty="0">
                          <a:solidFill>
                            <a:schemeClr val="bg1"/>
                          </a:solidFill>
                          <a:latin typeface="Calibri" panose="020F0502020204030204" pitchFamily="34" charset="0"/>
                          <a:cs typeface="Times New Roman" pitchFamily="18" charset="0"/>
                        </a:rPr>
                        <a:t>$1,945 Copay</a:t>
                      </a:r>
                    </a:p>
                    <a:p>
                      <a:r>
                        <a:rPr lang="en-US" sz="1400" dirty="0">
                          <a:solidFill>
                            <a:schemeClr val="bg1"/>
                          </a:solidFill>
                          <a:latin typeface="Calibri" panose="020F0502020204030204" pitchFamily="34" charset="0"/>
                          <a:cs typeface="Times New Roman" pitchFamily="18" charset="0"/>
                        </a:rPr>
                        <a:t>$1,945 Copay</a:t>
                      </a:r>
                    </a:p>
                  </a:txBody>
                  <a:tcPr anchor="ctr">
                    <a:solidFill>
                      <a:schemeClr val="tx1">
                        <a:lumMod val="95000"/>
                      </a:schemeClr>
                    </a:solidFill>
                  </a:tcPr>
                </a:tc>
                <a:extLst>
                  <a:ext uri="{0D108BD9-81ED-4DB2-BD59-A6C34878D82A}">
                    <a16:rowId xmlns:a16="http://schemas.microsoft.com/office/drawing/2014/main" val="10007"/>
                  </a:ext>
                </a:extLst>
              </a:tr>
            </a:tbl>
          </a:graphicData>
        </a:graphic>
      </p:graphicFrame>
      <p:pic>
        <p:nvPicPr>
          <p:cNvPr id="12" name="Picture 11" descr="A close up of a sign&#10;&#10;Description generated with very high confidence">
            <a:extLst>
              <a:ext uri="{FF2B5EF4-FFF2-40B4-BE49-F238E27FC236}">
                <a16:creationId xmlns:a16="http://schemas.microsoft.com/office/drawing/2014/main" id="{4682316E-C6D5-4B21-A037-7D1EF5837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12" y="80657"/>
            <a:ext cx="2227024" cy="1062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E7942-5B1B-4E74-B3CD-25BF9B0ABE25}" type="slidenum">
              <a:rPr lang="en-US" smtClean="0"/>
              <a:pPr/>
              <a:t>27</a:t>
            </a:fld>
            <a:endParaRPr lang="en-US"/>
          </a:p>
        </p:txBody>
      </p:sp>
      <p:sp>
        <p:nvSpPr>
          <p:cNvPr id="16386" name="Rectangle 2"/>
          <p:cNvSpPr>
            <a:spLocks noGrp="1" noChangeArrowheads="1"/>
          </p:cNvSpPr>
          <p:nvPr>
            <p:ph type="title" idx="4294967295"/>
          </p:nvPr>
        </p:nvSpPr>
        <p:spPr>
          <a:xfrm>
            <a:off x="0" y="685800"/>
            <a:ext cx="12188825" cy="609600"/>
          </a:xfrm>
        </p:spPr>
        <p:txBody>
          <a:bodyPr>
            <a:normAutofit/>
          </a:bodyPr>
          <a:lstStyle/>
          <a:p>
            <a:pPr lvl="0" algn="ctr"/>
            <a:r>
              <a:rPr lang="en-US" sz="3500" dirty="0">
                <a:solidFill>
                  <a:srgbClr val="035A91"/>
                </a:solidFill>
                <a:effectLst/>
                <a:latin typeface="Avenir LT Std 35 Light" panose="020B0402020203020204" pitchFamily="34" charset="0"/>
                <a:cs typeface="Times New Roman" pitchFamily="18" charset="0"/>
              </a:rPr>
              <a:t>Postdoctoral Trainee Benefits Program</a:t>
            </a:r>
            <a:endParaRPr lang="en-US" sz="3500" b="1" dirty="0">
              <a:solidFill>
                <a:srgbClr val="035A91"/>
              </a:solidFill>
              <a:effectLst/>
              <a:latin typeface="Avenir LT Std 35 Light" panose="020B0402020203020204" pitchFamily="34" charset="0"/>
              <a:cs typeface="Times New Roman" pitchFamily="18" charset="0"/>
            </a:endParaRPr>
          </a:p>
        </p:txBody>
      </p:sp>
      <p:sp>
        <p:nvSpPr>
          <p:cNvPr id="16388" name="TextBox 5"/>
          <p:cNvSpPr txBox="1">
            <a:spLocks noChangeArrowheads="1"/>
          </p:cNvSpPr>
          <p:nvPr/>
        </p:nvSpPr>
        <p:spPr bwMode="auto">
          <a:xfrm>
            <a:off x="7908102" y="2865140"/>
            <a:ext cx="4572000" cy="523220"/>
          </a:xfrm>
          <a:prstGeom prst="rect">
            <a:avLst/>
          </a:prstGeom>
          <a:noFill/>
          <a:ln w="9525">
            <a:noFill/>
            <a:miter lim="800000"/>
            <a:headEnd/>
            <a:tailEnd/>
          </a:ln>
        </p:spPr>
        <p:txBody>
          <a:bodyPr wrap="square">
            <a:spAutoFit/>
          </a:bodyPr>
          <a:lstStyle/>
          <a:p>
            <a:r>
              <a:rPr lang="en-US" sz="1400" dirty="0">
                <a:solidFill>
                  <a:schemeClr val="bg1"/>
                </a:solidFill>
                <a:latin typeface="Calibri" panose="020F0502020204030204" pitchFamily="34" charset="0"/>
                <a:cs typeface="Times New Roman" pitchFamily="18" charset="0"/>
              </a:rPr>
              <a:t>For more detailed plan design information go to: </a:t>
            </a:r>
          </a:p>
          <a:p>
            <a:r>
              <a:rPr lang="en-US" sz="1400" dirty="0">
                <a:solidFill>
                  <a:schemeClr val="bg1"/>
                </a:solidFill>
                <a:latin typeface="Calibri" panose="020F0502020204030204" pitchFamily="34" charset="0"/>
                <a:cs typeface="Times New Roman" pitchFamily="18" charset="0"/>
                <a:hlinkClick r:id="rId3"/>
              </a:rPr>
              <a:t>https://clients.garnett-powers.com/pd/vumc/documents/</a:t>
            </a:r>
            <a:r>
              <a:rPr lang="en-US" sz="1400" dirty="0">
                <a:solidFill>
                  <a:schemeClr val="bg1"/>
                </a:solidFill>
                <a:latin typeface="Calibri" panose="020F0502020204030204" pitchFamily="34" charset="0"/>
                <a:cs typeface="Times New Roman" pitchFamily="18" charset="0"/>
              </a:rPr>
              <a:t> </a:t>
            </a:r>
            <a:endParaRPr lang="en-US" sz="1400" u="sng" dirty="0">
              <a:solidFill>
                <a:srgbClr val="0000FF"/>
              </a:solidFill>
              <a:latin typeface="Calibri" panose="020F0502020204030204" pitchFamily="34"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57436639"/>
              </p:ext>
            </p:extLst>
          </p:nvPr>
        </p:nvGraphicFramePr>
        <p:xfrm>
          <a:off x="162077" y="1295400"/>
          <a:ext cx="7772401" cy="5252720"/>
        </p:xfrm>
        <a:graphic>
          <a:graphicData uri="http://schemas.openxmlformats.org/drawingml/2006/table">
            <a:tbl>
              <a:tblPr firstRow="1" bandRow="1">
                <a:tableStyleId>{5C22544A-7EE6-4342-B048-85BDC9FD1C3A}</a:tableStyleId>
              </a:tblPr>
              <a:tblGrid>
                <a:gridCol w="2254538">
                  <a:extLst>
                    <a:ext uri="{9D8B030D-6E8A-4147-A177-3AD203B41FA5}">
                      <a16:colId xmlns:a16="http://schemas.microsoft.com/office/drawing/2014/main" val="20000"/>
                    </a:ext>
                  </a:extLst>
                </a:gridCol>
                <a:gridCol w="2329186">
                  <a:extLst>
                    <a:ext uri="{9D8B030D-6E8A-4147-A177-3AD203B41FA5}">
                      <a16:colId xmlns:a16="http://schemas.microsoft.com/office/drawing/2014/main" val="20001"/>
                    </a:ext>
                  </a:extLst>
                </a:gridCol>
                <a:gridCol w="3188677">
                  <a:extLst>
                    <a:ext uri="{9D8B030D-6E8A-4147-A177-3AD203B41FA5}">
                      <a16:colId xmlns:a16="http://schemas.microsoft.com/office/drawing/2014/main" val="20002"/>
                    </a:ext>
                  </a:extLst>
                </a:gridCol>
              </a:tblGrid>
              <a:tr h="370840">
                <a:tc gridSpan="3">
                  <a:txBody>
                    <a:bodyPr/>
                    <a:lstStyle/>
                    <a:p>
                      <a:pPr algn="ctr"/>
                      <a:r>
                        <a:rPr lang="en-US" sz="1800" dirty="0">
                          <a:latin typeface="Calibri" panose="020F0502020204030204" pitchFamily="34" charset="0"/>
                          <a:cs typeface="Times New Roman" pitchFamily="18" charset="0"/>
                        </a:rPr>
                        <a:t>Aetna</a:t>
                      </a:r>
                      <a:r>
                        <a:rPr lang="en-US" sz="1800" baseline="0" dirty="0">
                          <a:latin typeface="Calibri" panose="020F0502020204030204" pitchFamily="34" charset="0"/>
                          <a:cs typeface="Times New Roman" pitchFamily="18" charset="0"/>
                        </a:rPr>
                        <a:t> </a:t>
                      </a:r>
                      <a:r>
                        <a:rPr lang="en-US" sz="1800" dirty="0">
                          <a:latin typeface="Calibri" panose="020F0502020204030204" pitchFamily="34" charset="0"/>
                          <a:cs typeface="Times New Roman" pitchFamily="18" charset="0"/>
                        </a:rPr>
                        <a:t>Dental</a:t>
                      </a:r>
                      <a:r>
                        <a:rPr lang="en-US" sz="1800" baseline="0" dirty="0">
                          <a:latin typeface="Calibri" panose="020F0502020204030204" pitchFamily="34" charset="0"/>
                          <a:cs typeface="Times New Roman" pitchFamily="18" charset="0"/>
                        </a:rPr>
                        <a:t> PPO - $1500 Annual Max Benefit</a:t>
                      </a:r>
                      <a:endParaRPr lang="en-US" sz="1800" dirty="0">
                        <a:latin typeface="Calibri" panose="020F0502020204030204" pitchFamily="34" charset="0"/>
                        <a:cs typeface="Times New Roman" pitchFamily="18" charset="0"/>
                      </a:endParaRPr>
                    </a:p>
                  </a:txBody>
                  <a:tcPr>
                    <a:solidFill>
                      <a:srgbClr val="035A91"/>
                    </a:solidFill>
                  </a:tcPr>
                </a:tc>
                <a:tc hMerge="1">
                  <a:txBody>
                    <a:bodyPr/>
                    <a:lstStyle/>
                    <a:p>
                      <a:endParaRPr lang="en-US" dirty="0"/>
                    </a:p>
                  </a:txBody>
                  <a:tcPr/>
                </a:tc>
                <a:tc hMerge="1">
                  <a:txBody>
                    <a:bodyPr/>
                    <a:lstStyle/>
                    <a:p>
                      <a:pPr algn="ctr"/>
                      <a:endParaRPr lang="en-US" sz="2400" dirty="0">
                        <a:latin typeface="Times New Roman" pitchFamily="18" charset="0"/>
                        <a:cs typeface="Times New Roman" pitchFamily="18" charset="0"/>
                      </a:endParaRPr>
                    </a:p>
                  </a:txBody>
                  <a:tcPr>
                    <a:solidFill>
                      <a:srgbClr val="C432AF"/>
                    </a:solidFill>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itchFamily="18" charset="0"/>
                        </a:rPr>
                        <a:t>Core Benefits</a:t>
                      </a:r>
                    </a:p>
                  </a:txBody>
                  <a:tcPr>
                    <a:solidFill>
                      <a:schemeClr val="bg1"/>
                    </a:solidFill>
                  </a:tcPr>
                </a:tc>
                <a:tc>
                  <a:txBody>
                    <a:bodyPr/>
                    <a:lstStyle/>
                    <a:p>
                      <a:pPr algn="ctr"/>
                      <a:r>
                        <a:rPr lang="en-US" sz="1800" b="1" dirty="0">
                          <a:solidFill>
                            <a:schemeClr val="tx1"/>
                          </a:solidFill>
                          <a:latin typeface="Calibri" panose="020F0502020204030204" pitchFamily="34" charset="0"/>
                          <a:cs typeface="Times New Roman" pitchFamily="18" charset="0"/>
                        </a:rPr>
                        <a:t>In-Network</a:t>
                      </a:r>
                    </a:p>
                  </a:txBody>
                  <a:tcPr>
                    <a:solidFill>
                      <a:srgbClr val="619428"/>
                    </a:solidFill>
                  </a:tcPr>
                </a:tc>
                <a:tc>
                  <a:txBody>
                    <a:bodyPr/>
                    <a:lstStyle/>
                    <a:p>
                      <a:pPr algn="l"/>
                      <a:r>
                        <a:rPr lang="en-US" sz="1800" b="1" dirty="0">
                          <a:solidFill>
                            <a:schemeClr val="tx1"/>
                          </a:solidFill>
                          <a:latin typeface="Calibri" panose="020F0502020204030204" pitchFamily="34" charset="0"/>
                          <a:cs typeface="Times New Roman" pitchFamily="18" charset="0"/>
                        </a:rPr>
                        <a:t>Out-of</a:t>
                      </a:r>
                      <a:r>
                        <a:rPr lang="en-US" sz="1800" b="1" baseline="0" dirty="0">
                          <a:solidFill>
                            <a:schemeClr val="tx1"/>
                          </a:solidFill>
                          <a:latin typeface="Calibri" panose="020F0502020204030204" pitchFamily="34" charset="0"/>
                          <a:cs typeface="Times New Roman" pitchFamily="18" charset="0"/>
                        </a:rPr>
                        <a:t>-Network (MAX Plan)</a:t>
                      </a:r>
                      <a:endParaRPr lang="en-US" sz="1800" b="1" dirty="0">
                        <a:solidFill>
                          <a:schemeClr val="tx1"/>
                        </a:solidFill>
                        <a:latin typeface="Calibri" panose="020F0502020204030204" pitchFamily="34" charset="0"/>
                        <a:cs typeface="Times New Roman" pitchFamily="18" charset="0"/>
                      </a:endParaRPr>
                    </a:p>
                  </a:txBody>
                  <a:tcPr>
                    <a:solidFill>
                      <a:srgbClr val="C00000"/>
                    </a:solidFill>
                  </a:tcPr>
                </a:tc>
                <a:extLst>
                  <a:ext uri="{0D108BD9-81ED-4DB2-BD59-A6C34878D82A}">
                    <a16:rowId xmlns:a16="http://schemas.microsoft.com/office/drawing/2014/main" val="10001"/>
                  </a:ext>
                </a:extLst>
              </a:tr>
              <a:tr h="370840">
                <a:tc>
                  <a:txBody>
                    <a:bodyPr/>
                    <a:lstStyle/>
                    <a:p>
                      <a:r>
                        <a:rPr lang="en-US" sz="1400" dirty="0">
                          <a:latin typeface="Calibri" panose="020F0502020204030204" pitchFamily="34" charset="0"/>
                          <a:cs typeface="Times New Roman" pitchFamily="18" charset="0"/>
                        </a:rPr>
                        <a:t>Annual</a:t>
                      </a:r>
                      <a:r>
                        <a:rPr lang="en-US" sz="1400" baseline="0" dirty="0">
                          <a:latin typeface="Calibri" panose="020F0502020204030204" pitchFamily="34" charset="0"/>
                          <a:cs typeface="Times New Roman" pitchFamily="18" charset="0"/>
                        </a:rPr>
                        <a:t> </a:t>
                      </a:r>
                      <a:r>
                        <a:rPr lang="en-US" sz="1400" dirty="0">
                          <a:latin typeface="Calibri" panose="020F0502020204030204" pitchFamily="34" charset="0"/>
                          <a:cs typeface="Times New Roman" pitchFamily="18" charset="0"/>
                        </a:rPr>
                        <a:t>Deductible</a:t>
                      </a:r>
                    </a:p>
                  </a:txBody>
                  <a:tcPr anchor="ctr">
                    <a:solidFill>
                      <a:schemeClr val="tx1">
                        <a:lumMod val="75000"/>
                      </a:schemeClr>
                    </a:solidFill>
                  </a:tcPr>
                </a:tc>
                <a:tc>
                  <a:txBody>
                    <a:bodyPr/>
                    <a:lstStyle/>
                    <a:p>
                      <a:r>
                        <a:rPr lang="en-US" sz="1400" dirty="0">
                          <a:latin typeface="Calibri" panose="020F0502020204030204" pitchFamily="34" charset="0"/>
                          <a:cs typeface="Times New Roman" pitchFamily="18" charset="0"/>
                        </a:rPr>
                        <a:t>$0</a:t>
                      </a:r>
                      <a:r>
                        <a:rPr lang="en-US" sz="1400" baseline="0" dirty="0">
                          <a:latin typeface="Calibri" panose="020F0502020204030204" pitchFamily="34" charset="0"/>
                          <a:cs typeface="Times New Roman" pitchFamily="18" charset="0"/>
                        </a:rPr>
                        <a:t> per individual </a:t>
                      </a:r>
                    </a:p>
                    <a:p>
                      <a:r>
                        <a:rPr lang="en-US" sz="1400" baseline="0" dirty="0">
                          <a:latin typeface="Calibri" panose="020F0502020204030204" pitchFamily="34" charset="0"/>
                          <a:cs typeface="Times New Roman" pitchFamily="18" charset="0"/>
                        </a:rPr>
                        <a:t>$0 per family </a:t>
                      </a:r>
                      <a:endParaRPr lang="en-US" sz="1400" dirty="0">
                        <a:latin typeface="Calibri" panose="020F0502020204030204" pitchFamily="34" charset="0"/>
                        <a:cs typeface="Times New Roman" pitchFamily="18" charset="0"/>
                      </a:endParaRPr>
                    </a:p>
                  </a:txBody>
                  <a:tcPr anchor="ctr">
                    <a:solidFill>
                      <a:schemeClr val="tx1">
                        <a:lumMod val="75000"/>
                      </a:schemeClr>
                    </a:solidFill>
                  </a:tcPr>
                </a:tc>
                <a:tc>
                  <a:txBody>
                    <a:bodyPr/>
                    <a:lstStyle/>
                    <a:p>
                      <a:r>
                        <a:rPr lang="en-US" sz="1400" dirty="0">
                          <a:latin typeface="Calibri" panose="020F0502020204030204" pitchFamily="34" charset="0"/>
                          <a:cs typeface="Times New Roman" pitchFamily="18" charset="0"/>
                        </a:rPr>
                        <a:t>$50</a:t>
                      </a:r>
                      <a:r>
                        <a:rPr lang="en-US" sz="1400" baseline="0" dirty="0">
                          <a:latin typeface="Calibri" panose="020F0502020204030204" pitchFamily="34" charset="0"/>
                          <a:cs typeface="Times New Roman" pitchFamily="18" charset="0"/>
                        </a:rPr>
                        <a:t> per individual </a:t>
                      </a:r>
                    </a:p>
                    <a:p>
                      <a:r>
                        <a:rPr lang="en-US" sz="1400" baseline="0" dirty="0">
                          <a:latin typeface="Calibri" panose="020F0502020204030204" pitchFamily="34" charset="0"/>
                          <a:cs typeface="Times New Roman" pitchFamily="18" charset="0"/>
                        </a:rPr>
                        <a:t>$150 per family</a:t>
                      </a:r>
                      <a:endParaRPr lang="en-US" sz="1400" dirty="0">
                        <a:latin typeface="Calibri" panose="020F0502020204030204" pitchFamily="34" charset="0"/>
                        <a:cs typeface="Times New Roman" pitchFamily="18" charset="0"/>
                      </a:endParaRPr>
                    </a:p>
                  </a:txBody>
                  <a:tcPr anchor="ctr">
                    <a:solidFill>
                      <a:schemeClr val="tx1">
                        <a:lumMod val="75000"/>
                      </a:schemeClr>
                    </a:solidFill>
                  </a:tcPr>
                </a:tc>
                <a:extLst>
                  <a:ext uri="{0D108BD9-81ED-4DB2-BD59-A6C34878D82A}">
                    <a16:rowId xmlns:a16="http://schemas.microsoft.com/office/drawing/2014/main" val="10002"/>
                  </a:ext>
                </a:extLst>
              </a:tr>
              <a:tr h="370840">
                <a:tc>
                  <a:txBody>
                    <a:bodyPr/>
                    <a:lstStyle/>
                    <a:p>
                      <a:r>
                        <a:rPr lang="en-US" sz="1400" b="1" u="sng" dirty="0">
                          <a:latin typeface="Calibri" panose="020F0502020204030204" pitchFamily="34" charset="0"/>
                          <a:cs typeface="Times New Roman" pitchFamily="18" charset="0"/>
                        </a:rPr>
                        <a:t>Preventive/Diagnostic</a:t>
                      </a:r>
                      <a:r>
                        <a:rPr lang="en-US" sz="1400" b="1" u="sng" baseline="0" dirty="0">
                          <a:latin typeface="Calibri" panose="020F0502020204030204" pitchFamily="34" charset="0"/>
                          <a:cs typeface="Times New Roman" pitchFamily="18" charset="0"/>
                        </a:rPr>
                        <a:t> Care</a:t>
                      </a:r>
                    </a:p>
                    <a:p>
                      <a:r>
                        <a:rPr lang="en-US" sz="1400" baseline="0" dirty="0">
                          <a:latin typeface="Calibri" panose="020F0502020204030204" pitchFamily="34" charset="0"/>
                          <a:cs typeface="Times New Roman" pitchFamily="18" charset="0"/>
                        </a:rPr>
                        <a:t>Routine Exams</a:t>
                      </a:r>
                    </a:p>
                    <a:p>
                      <a:r>
                        <a:rPr lang="en-US" sz="1400" baseline="0" dirty="0">
                          <a:latin typeface="Calibri" panose="020F0502020204030204" pitchFamily="34" charset="0"/>
                          <a:cs typeface="Times New Roman" pitchFamily="18" charset="0"/>
                        </a:rPr>
                        <a:t>Teeth Cleanings (Prophylaxis)</a:t>
                      </a:r>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X-rays</a:t>
                      </a:r>
                    </a:p>
                  </a:txBody>
                  <a:tcPr anchor="ctr">
                    <a:solidFill>
                      <a:schemeClr val="tx1">
                        <a:lumMod val="9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0%</a:t>
                      </a:r>
                    </a:p>
                    <a:p>
                      <a:r>
                        <a:rPr lang="en-US" sz="1400" dirty="0">
                          <a:latin typeface="Calibri" panose="020F0502020204030204" pitchFamily="34" charset="0"/>
                          <a:cs typeface="Times New Roman" pitchFamily="18" charset="0"/>
                        </a:rPr>
                        <a:t>0%</a:t>
                      </a:r>
                    </a:p>
                    <a:p>
                      <a:r>
                        <a:rPr lang="en-US" sz="1400" dirty="0">
                          <a:latin typeface="Calibri" panose="020F0502020204030204" pitchFamily="34" charset="0"/>
                          <a:cs typeface="Times New Roman" pitchFamily="18" charset="0"/>
                        </a:rPr>
                        <a:t>0%</a:t>
                      </a:r>
                    </a:p>
                  </a:txBody>
                  <a:tcPr anchor="ctr">
                    <a:solidFill>
                      <a:schemeClr val="tx1">
                        <a:lumMod val="9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30%</a:t>
                      </a:r>
                    </a:p>
                    <a:p>
                      <a:r>
                        <a:rPr lang="en-US" sz="1400" dirty="0">
                          <a:latin typeface="Calibri" panose="020F0502020204030204" pitchFamily="34" charset="0"/>
                          <a:cs typeface="Times New Roman" pitchFamily="18" charset="0"/>
                        </a:rPr>
                        <a:t>30%</a:t>
                      </a:r>
                    </a:p>
                    <a:p>
                      <a:r>
                        <a:rPr lang="en-US" sz="1400" dirty="0">
                          <a:latin typeface="Calibri" panose="020F0502020204030204" pitchFamily="34" charset="0"/>
                          <a:cs typeface="Times New Roman" pitchFamily="18" charset="0"/>
                        </a:rPr>
                        <a:t>30%</a:t>
                      </a:r>
                    </a:p>
                  </a:txBody>
                  <a:tcPr anchor="ctr">
                    <a:solidFill>
                      <a:schemeClr val="tx1">
                        <a:lumMod val="95000"/>
                      </a:schemeClr>
                    </a:solidFill>
                  </a:tcPr>
                </a:tc>
                <a:extLst>
                  <a:ext uri="{0D108BD9-81ED-4DB2-BD59-A6C34878D82A}">
                    <a16:rowId xmlns:a16="http://schemas.microsoft.com/office/drawing/2014/main" val="10003"/>
                  </a:ext>
                </a:extLst>
              </a:tr>
              <a:tr h="370840">
                <a:tc>
                  <a:txBody>
                    <a:bodyPr/>
                    <a:lstStyle/>
                    <a:p>
                      <a:r>
                        <a:rPr lang="en-US" sz="1400" b="1" u="sng" dirty="0">
                          <a:latin typeface="Calibri" panose="020F0502020204030204" pitchFamily="34" charset="0"/>
                          <a:cs typeface="Times New Roman" pitchFamily="18" charset="0"/>
                        </a:rPr>
                        <a:t>Basic Procedures</a:t>
                      </a:r>
                    </a:p>
                    <a:p>
                      <a:r>
                        <a:rPr lang="en-US" sz="1400" dirty="0">
                          <a:latin typeface="Calibri" panose="020F0502020204030204" pitchFamily="34" charset="0"/>
                          <a:cs typeface="Times New Roman" pitchFamily="18" charset="0"/>
                        </a:rPr>
                        <a:t>Fillings</a:t>
                      </a:r>
                    </a:p>
                    <a:p>
                      <a:r>
                        <a:rPr lang="en-US" sz="1400" dirty="0">
                          <a:latin typeface="Calibri" panose="020F0502020204030204" pitchFamily="34" charset="0"/>
                          <a:cs typeface="Times New Roman" pitchFamily="18" charset="0"/>
                        </a:rPr>
                        <a:t>Endodontics</a:t>
                      </a:r>
                    </a:p>
                    <a:p>
                      <a:r>
                        <a:rPr lang="en-US" sz="1400" dirty="0">
                          <a:latin typeface="Calibri" panose="020F0502020204030204" pitchFamily="34" charset="0"/>
                          <a:cs typeface="Times New Roman" pitchFamily="18" charset="0"/>
                        </a:rPr>
                        <a:t>Periodontics</a:t>
                      </a:r>
                    </a:p>
                    <a:p>
                      <a:r>
                        <a:rPr lang="en-US" sz="1400" dirty="0">
                          <a:latin typeface="Calibri" panose="020F0502020204030204" pitchFamily="34" charset="0"/>
                          <a:cs typeface="Times New Roman" pitchFamily="18" charset="0"/>
                        </a:rPr>
                        <a:t>Oral Surgery</a:t>
                      </a:r>
                    </a:p>
                  </a:txBody>
                  <a:tcPr anchor="ct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20%</a:t>
                      </a:r>
                    </a:p>
                    <a:p>
                      <a:r>
                        <a:rPr lang="en-US" sz="1400" dirty="0">
                          <a:latin typeface="Calibri" panose="020F0502020204030204" pitchFamily="34" charset="0"/>
                          <a:cs typeface="Times New Roman" pitchFamily="18" charset="0"/>
                        </a:rPr>
                        <a:t>20%</a:t>
                      </a:r>
                    </a:p>
                    <a:p>
                      <a:r>
                        <a:rPr lang="en-US" sz="1400" dirty="0">
                          <a:latin typeface="Calibri" panose="020F0502020204030204" pitchFamily="34" charset="0"/>
                          <a:cs typeface="Times New Roman" pitchFamily="18" charset="0"/>
                        </a:rPr>
                        <a:t>20%</a:t>
                      </a:r>
                    </a:p>
                    <a:p>
                      <a:r>
                        <a:rPr lang="en-US" sz="1400" dirty="0">
                          <a:latin typeface="Calibri" panose="020F0502020204030204" pitchFamily="34" charset="0"/>
                          <a:cs typeface="Times New Roman" pitchFamily="18" charset="0"/>
                        </a:rPr>
                        <a:t>20%</a:t>
                      </a:r>
                    </a:p>
                  </a:txBody>
                  <a:tcPr anchor="ct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40%</a:t>
                      </a:r>
                    </a:p>
                    <a:p>
                      <a:r>
                        <a:rPr lang="en-US" sz="1400" dirty="0">
                          <a:latin typeface="Calibri" panose="020F0502020204030204" pitchFamily="34" charset="0"/>
                          <a:cs typeface="Times New Roman" pitchFamily="18" charset="0"/>
                        </a:rPr>
                        <a:t>40%</a:t>
                      </a:r>
                    </a:p>
                    <a:p>
                      <a:r>
                        <a:rPr lang="en-US" sz="1400" dirty="0">
                          <a:latin typeface="Calibri" panose="020F0502020204030204" pitchFamily="34" charset="0"/>
                          <a:cs typeface="Times New Roman" pitchFamily="18" charset="0"/>
                        </a:rPr>
                        <a:t>40%</a:t>
                      </a:r>
                    </a:p>
                    <a:p>
                      <a:r>
                        <a:rPr lang="en-US" sz="1400" dirty="0">
                          <a:latin typeface="Calibri" panose="020F0502020204030204" pitchFamily="34" charset="0"/>
                          <a:cs typeface="Times New Roman" pitchFamily="18" charset="0"/>
                        </a:rPr>
                        <a:t>40%</a:t>
                      </a:r>
                    </a:p>
                  </a:txBody>
                  <a:tcPr anchor="ctr">
                    <a:solidFill>
                      <a:schemeClr val="tx1">
                        <a:lumMod val="75000"/>
                      </a:schemeClr>
                    </a:solidFill>
                  </a:tcPr>
                </a:tc>
                <a:extLst>
                  <a:ext uri="{0D108BD9-81ED-4DB2-BD59-A6C34878D82A}">
                    <a16:rowId xmlns:a16="http://schemas.microsoft.com/office/drawing/2014/main" val="10004"/>
                  </a:ext>
                </a:extLst>
              </a:tr>
              <a:tr h="370840">
                <a:tc>
                  <a:txBody>
                    <a:bodyPr/>
                    <a:lstStyle/>
                    <a:p>
                      <a:r>
                        <a:rPr lang="en-US" sz="1400" b="1" u="sng" dirty="0">
                          <a:latin typeface="Calibri" panose="020F0502020204030204" pitchFamily="34" charset="0"/>
                          <a:cs typeface="Times New Roman" pitchFamily="18" charset="0"/>
                        </a:rPr>
                        <a:t>Major Procedures</a:t>
                      </a:r>
                    </a:p>
                    <a:p>
                      <a:r>
                        <a:rPr lang="en-US" sz="1400" u="none" dirty="0">
                          <a:latin typeface="Calibri" panose="020F0502020204030204" pitchFamily="34" charset="0"/>
                          <a:cs typeface="Times New Roman" pitchFamily="18" charset="0"/>
                        </a:rPr>
                        <a:t>Crowns</a:t>
                      </a:r>
                    </a:p>
                    <a:p>
                      <a:r>
                        <a:rPr lang="en-US" sz="1400" u="none" dirty="0">
                          <a:latin typeface="Calibri" panose="020F0502020204030204" pitchFamily="34" charset="0"/>
                          <a:cs typeface="Times New Roman" pitchFamily="18" charset="0"/>
                        </a:rPr>
                        <a:t>Bridgework</a:t>
                      </a:r>
                    </a:p>
                    <a:p>
                      <a:r>
                        <a:rPr lang="en-US" sz="1400" u="none" dirty="0">
                          <a:latin typeface="Calibri" panose="020F0502020204030204" pitchFamily="34" charset="0"/>
                          <a:cs typeface="Times New Roman" pitchFamily="18" charset="0"/>
                        </a:rPr>
                        <a:t>Dentures</a:t>
                      </a:r>
                    </a:p>
                  </a:txBody>
                  <a:tcPr anchor="ctr">
                    <a:solidFill>
                      <a:schemeClr val="tx1">
                        <a:lumMod val="9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50%</a:t>
                      </a:r>
                    </a:p>
                    <a:p>
                      <a:r>
                        <a:rPr lang="en-US" sz="1400" dirty="0">
                          <a:latin typeface="Calibri" panose="020F0502020204030204" pitchFamily="34" charset="0"/>
                          <a:cs typeface="Times New Roman" pitchFamily="18" charset="0"/>
                        </a:rPr>
                        <a:t>50%</a:t>
                      </a:r>
                    </a:p>
                    <a:p>
                      <a:r>
                        <a:rPr lang="en-US" sz="1400" dirty="0">
                          <a:latin typeface="Calibri" panose="020F0502020204030204" pitchFamily="34" charset="0"/>
                          <a:cs typeface="Times New Roman" pitchFamily="18" charset="0"/>
                        </a:rPr>
                        <a:t>50%</a:t>
                      </a:r>
                    </a:p>
                  </a:txBody>
                  <a:tcPr anchor="ctr">
                    <a:solidFill>
                      <a:schemeClr val="tx1">
                        <a:lumMod val="9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50%</a:t>
                      </a:r>
                    </a:p>
                    <a:p>
                      <a:r>
                        <a:rPr lang="en-US" sz="1400" dirty="0">
                          <a:latin typeface="Calibri" panose="020F0502020204030204" pitchFamily="34" charset="0"/>
                          <a:cs typeface="Times New Roman" pitchFamily="18" charset="0"/>
                        </a:rPr>
                        <a:t>50%</a:t>
                      </a:r>
                    </a:p>
                    <a:p>
                      <a:r>
                        <a:rPr lang="en-US" sz="1400" dirty="0">
                          <a:latin typeface="Calibri" panose="020F0502020204030204" pitchFamily="34" charset="0"/>
                          <a:cs typeface="Times New Roman" pitchFamily="18" charset="0"/>
                        </a:rPr>
                        <a:t>50%</a:t>
                      </a:r>
                    </a:p>
                  </a:txBody>
                  <a:tcPr anchor="ctr">
                    <a:solidFill>
                      <a:schemeClr val="tx1">
                        <a:lumMod val="95000"/>
                      </a:schemeClr>
                    </a:solidFill>
                  </a:tcPr>
                </a:tc>
                <a:extLst>
                  <a:ext uri="{0D108BD9-81ED-4DB2-BD59-A6C34878D82A}">
                    <a16:rowId xmlns:a16="http://schemas.microsoft.com/office/drawing/2014/main" val="10005"/>
                  </a:ext>
                </a:extLst>
              </a:tr>
              <a:tr h="370840">
                <a:tc>
                  <a:txBody>
                    <a:bodyPr/>
                    <a:lstStyle/>
                    <a:p>
                      <a:r>
                        <a:rPr lang="en-US" sz="1400" b="1" u="sng" dirty="0">
                          <a:latin typeface="Calibri" panose="020F0502020204030204" pitchFamily="34" charset="0"/>
                          <a:cs typeface="Times New Roman" pitchFamily="18" charset="0"/>
                        </a:rPr>
                        <a:t>Orthodontia (child</a:t>
                      </a:r>
                      <a:r>
                        <a:rPr lang="en-US" sz="1400" b="1" u="sng" baseline="0" dirty="0">
                          <a:latin typeface="Calibri" panose="020F0502020204030204" pitchFamily="34" charset="0"/>
                          <a:cs typeface="Times New Roman" pitchFamily="18" charset="0"/>
                        </a:rPr>
                        <a:t> only)</a:t>
                      </a:r>
                      <a:endParaRPr lang="en-US" sz="1400" b="1" u="sng"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Adolescent  (to age 20)</a:t>
                      </a:r>
                    </a:p>
                    <a:p>
                      <a:r>
                        <a:rPr lang="en-US" sz="1400" dirty="0">
                          <a:latin typeface="Calibri" panose="020F0502020204030204" pitchFamily="34" charset="0"/>
                          <a:cs typeface="Times New Roman" pitchFamily="18" charset="0"/>
                        </a:rPr>
                        <a:t>Adult</a:t>
                      </a:r>
                    </a:p>
                  </a:txBody>
                  <a:tcPr anchor="ct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50% ($1,500</a:t>
                      </a:r>
                      <a:r>
                        <a:rPr lang="en-US" sz="1400" baseline="0" dirty="0">
                          <a:latin typeface="Calibri" panose="020F0502020204030204" pitchFamily="34" charset="0"/>
                          <a:cs typeface="Times New Roman" pitchFamily="18" charset="0"/>
                        </a:rPr>
                        <a:t> Lifetime Limit)</a:t>
                      </a:r>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No</a:t>
                      </a:r>
                      <a:r>
                        <a:rPr lang="en-US" sz="1400" baseline="0" dirty="0">
                          <a:latin typeface="Calibri" panose="020F0502020204030204" pitchFamily="34" charset="0"/>
                          <a:cs typeface="Times New Roman" pitchFamily="18" charset="0"/>
                        </a:rPr>
                        <a:t>t Covered</a:t>
                      </a:r>
                      <a:endParaRPr lang="en-US" sz="1400" dirty="0">
                        <a:latin typeface="Calibri" panose="020F0502020204030204" pitchFamily="34" charset="0"/>
                        <a:cs typeface="Times New Roman" pitchFamily="18" charset="0"/>
                      </a:endParaRPr>
                    </a:p>
                  </a:txBody>
                  <a:tcPr anchor="ct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50% ($1,500 Lifetime Limit)</a:t>
                      </a:r>
                    </a:p>
                    <a:p>
                      <a:r>
                        <a:rPr lang="en-US" sz="1400" dirty="0">
                          <a:latin typeface="Calibri" panose="020F0502020204030204" pitchFamily="34" charset="0"/>
                          <a:cs typeface="Times New Roman" pitchFamily="18" charset="0"/>
                        </a:rPr>
                        <a:t>No</a:t>
                      </a:r>
                      <a:r>
                        <a:rPr lang="en-US" sz="1400" baseline="0" dirty="0">
                          <a:latin typeface="Calibri" panose="020F0502020204030204" pitchFamily="34" charset="0"/>
                          <a:cs typeface="Times New Roman" pitchFamily="18" charset="0"/>
                        </a:rPr>
                        <a:t>t Covered</a:t>
                      </a:r>
                      <a:endParaRPr lang="en-US" sz="1400" dirty="0">
                        <a:latin typeface="Calibri" panose="020F0502020204030204" pitchFamily="34" charset="0"/>
                        <a:cs typeface="Times New Roman" pitchFamily="18" charset="0"/>
                      </a:endParaRPr>
                    </a:p>
                  </a:txBody>
                  <a:tcPr anchor="ctr">
                    <a:solidFill>
                      <a:schemeClr val="tx1">
                        <a:lumMod val="75000"/>
                      </a:schemeClr>
                    </a:solidFill>
                  </a:tcPr>
                </a:tc>
                <a:extLst>
                  <a:ext uri="{0D108BD9-81ED-4DB2-BD59-A6C34878D82A}">
                    <a16:rowId xmlns:a16="http://schemas.microsoft.com/office/drawing/2014/main" val="10006"/>
                  </a:ext>
                </a:extLst>
              </a:tr>
            </a:tbl>
          </a:graphicData>
        </a:graphic>
      </p:graphicFrame>
      <p:pic>
        <p:nvPicPr>
          <p:cNvPr id="12" name="Picture 11" descr="A close up of a sign&#10;&#10;Description generated with very high confidence">
            <a:extLst>
              <a:ext uri="{FF2B5EF4-FFF2-40B4-BE49-F238E27FC236}">
                <a16:creationId xmlns:a16="http://schemas.microsoft.com/office/drawing/2014/main" id="{F93A5D68-FE8A-4C43-B82A-02DABD4109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12" y="93186"/>
            <a:ext cx="2274219" cy="1084857"/>
          </a:xfrm>
          <a:prstGeom prst="rect">
            <a:avLst/>
          </a:prstGeom>
        </p:spPr>
      </p:pic>
    </p:spTree>
    <p:extLst>
      <p:ext uri="{BB962C8B-B14F-4D97-AF65-F5344CB8AC3E}">
        <p14:creationId xmlns:p14="http://schemas.microsoft.com/office/powerpoint/2010/main" val="10371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685800"/>
            <a:ext cx="12188825" cy="609600"/>
          </a:xfrm>
        </p:spPr>
        <p:txBody>
          <a:bodyPr>
            <a:normAutofit/>
          </a:bodyPr>
          <a:lstStyle/>
          <a:p>
            <a:pPr algn="ctr"/>
            <a:r>
              <a:rPr lang="en-US" sz="3500" dirty="0">
                <a:solidFill>
                  <a:srgbClr val="035A91"/>
                </a:solidFill>
                <a:effectLst/>
                <a:latin typeface="Avenir LT Std 35 Light" panose="020B0402020203020204" pitchFamily="34" charset="0"/>
                <a:cs typeface="Times New Roman" pitchFamily="18" charset="0"/>
              </a:rPr>
              <a:t>Accessing the Out-of-Network Tier</a:t>
            </a:r>
            <a:endParaRPr lang="en-US" sz="3500" u="sng" dirty="0">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28</a:t>
            </a:fld>
            <a:endParaRPr lang="en-US"/>
          </a:p>
        </p:txBody>
      </p:sp>
      <p:sp>
        <p:nvSpPr>
          <p:cNvPr id="14" name="TextBox 13"/>
          <p:cNvSpPr txBox="1"/>
          <p:nvPr/>
        </p:nvSpPr>
        <p:spPr>
          <a:xfrm>
            <a:off x="684212" y="1322487"/>
            <a:ext cx="11049000" cy="5078313"/>
          </a:xfrm>
          <a:prstGeom prst="rect">
            <a:avLst/>
          </a:prstGeom>
          <a:noFill/>
        </p:spPr>
        <p:txBody>
          <a:bodyPr wrap="square" rtlCol="0">
            <a:spAutoFit/>
          </a:bodyPr>
          <a:lstStyle/>
          <a:p>
            <a:r>
              <a:rPr lang="en-US" b="1" u="sng" dirty="0">
                <a:solidFill>
                  <a:schemeClr val="bg1"/>
                </a:solidFill>
                <a:latin typeface="Calibri" panose="020F0502020204030204" pitchFamily="34" charset="0"/>
                <a:cs typeface="Times New Roman" pitchFamily="18" charset="0"/>
              </a:rPr>
              <a:t>An example of how seeking Out-of-Network services can impact your out-of-pocket costs:</a:t>
            </a:r>
          </a:p>
          <a:p>
            <a:pPr marL="171450" indent="-171450">
              <a:buFont typeface="Arial" panose="020B0604020202020204" pitchFamily="34" charset="0"/>
              <a:buChar char="•"/>
            </a:pPr>
            <a:endParaRPr lang="en-US" b="1"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Porcelain Crown on a molar - We will estimate that the usual, customary and reasonable charge that Aetna allows is $800</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Per the out-of-network benefit structure, you will pay 50% (your coinsurance) toward that crown, which would be $400</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In addition, if the out-of-network dentist performing your crown services charges more than what is considered usual, customary and reasonable, you will pay the $400 </a:t>
            </a:r>
            <a:r>
              <a:rPr lang="en-US" b="1" u="sng" dirty="0">
                <a:solidFill>
                  <a:schemeClr val="bg1"/>
                </a:solidFill>
                <a:latin typeface="Calibri" panose="020F0502020204030204" pitchFamily="34" charset="0"/>
                <a:cs typeface="Times New Roman" pitchFamily="18" charset="0"/>
              </a:rPr>
              <a:t>plus</a:t>
            </a:r>
            <a:r>
              <a:rPr lang="en-US" dirty="0">
                <a:solidFill>
                  <a:schemeClr val="bg1"/>
                </a:solidFill>
                <a:latin typeface="Calibri" panose="020F0502020204030204" pitchFamily="34" charset="0"/>
                <a:cs typeface="Times New Roman" pitchFamily="18" charset="0"/>
              </a:rPr>
              <a:t> any additional amount that the dentist wishes to  charge.  So, if the dentist charged $900 for the crown in total, you would  pay a total of $500 for the crown, which includes the extra $100 that the dentist charged above  what is considered usual, customary and reasonable</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Using the out-of-network tier costs you more because the dentists do not discount their services per a provider contract, whereas those contracts do  reduce your out-of-pocket costs in the In-Network PPO tier</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When you access care out-of-network, you and the insurance carrier incur more costs, consequently affecting the overall pricing of the plan</a:t>
            </a:r>
            <a:endParaRPr lang="en-US" sz="1400" b="1" dirty="0">
              <a:solidFill>
                <a:srgbClr val="FF0000"/>
              </a:solidFill>
            </a:endParaRPr>
          </a:p>
        </p:txBody>
      </p:sp>
      <p:pic>
        <p:nvPicPr>
          <p:cNvPr id="9" name="Picture 8" descr="A close up of a sign&#10;&#10;Description generated with very high confidence">
            <a:extLst>
              <a:ext uri="{FF2B5EF4-FFF2-40B4-BE49-F238E27FC236}">
                <a16:creationId xmlns:a16="http://schemas.microsoft.com/office/drawing/2014/main" id="{0F7E2E86-7172-4E99-8AE1-044FA9B23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12" y="192789"/>
            <a:ext cx="2067027" cy="986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25177" y="990600"/>
            <a:ext cx="8836898" cy="3200400"/>
          </a:xfrm>
        </p:spPr>
        <p:txBody>
          <a:bodyPr>
            <a:normAutofit/>
          </a:bodyPr>
          <a:lstStyle/>
          <a:p>
            <a:pPr algn="ctr"/>
            <a:r>
              <a:rPr lang="en-US" sz="5600" dirty="0">
                <a:solidFill>
                  <a:srgbClr val="035A91"/>
                </a:solidFill>
                <a:effectLst/>
                <a:latin typeface="Avenir LT Std 35 Light" panose="020B0402020203020204" pitchFamily="34" charset="0"/>
                <a:cs typeface="Times New Roman" pitchFamily="18" charset="0"/>
              </a:rPr>
              <a:t>VOLUNTARY</a:t>
            </a:r>
            <a:br>
              <a:rPr lang="en-US" sz="5600" dirty="0">
                <a:solidFill>
                  <a:srgbClr val="035A91"/>
                </a:solidFill>
                <a:effectLst/>
                <a:latin typeface="Avenir LT Std 35 Light" panose="020B0402020203020204" pitchFamily="34" charset="0"/>
                <a:cs typeface="Times New Roman" pitchFamily="18" charset="0"/>
              </a:rPr>
            </a:br>
            <a:r>
              <a:rPr lang="en-US" sz="5600" dirty="0">
                <a:solidFill>
                  <a:srgbClr val="035A91"/>
                </a:solidFill>
                <a:effectLst/>
                <a:latin typeface="Avenir LT Std 35 Light" panose="020B0402020203020204" pitchFamily="34" charset="0"/>
                <a:cs typeface="Times New Roman" pitchFamily="18" charset="0"/>
              </a:rPr>
              <a:t>VISION</a:t>
            </a:r>
            <a:br>
              <a:rPr lang="en-US" sz="5600" dirty="0">
                <a:solidFill>
                  <a:srgbClr val="035A91"/>
                </a:solidFill>
                <a:effectLst/>
                <a:latin typeface="Avenir LT Std 35 Light" panose="020B0402020203020204" pitchFamily="34" charset="0"/>
                <a:cs typeface="Times New Roman" pitchFamily="18" charset="0"/>
              </a:rPr>
            </a:br>
            <a:r>
              <a:rPr lang="en-US" sz="5600" dirty="0">
                <a:solidFill>
                  <a:srgbClr val="035A91"/>
                </a:solidFill>
                <a:effectLst/>
                <a:latin typeface="Avenir LT Std 35 Light" panose="020B0402020203020204" pitchFamily="34" charset="0"/>
                <a:cs typeface="Times New Roman" pitchFamily="18" charset="0"/>
              </a:rPr>
              <a:t>INSURANCE</a:t>
            </a:r>
            <a:r>
              <a:rPr lang="en-US" sz="5600" dirty="0">
                <a:solidFill>
                  <a:schemeClr val="accent2"/>
                </a:solidFill>
                <a:latin typeface="Avenir LT Std 35 Light" panose="020B0402020203020204" pitchFamily="34" charset="0"/>
                <a:cs typeface="Times New Roman" pitchFamily="18" charset="0"/>
              </a:rPr>
              <a:t/>
            </a:r>
            <a:br>
              <a:rPr lang="en-US" sz="5600" dirty="0">
                <a:solidFill>
                  <a:schemeClr val="accent2"/>
                </a:solidFill>
                <a:latin typeface="Avenir LT Std 35 Light" panose="020B0402020203020204" pitchFamily="34"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2000" dirty="0">
                <a:solidFill>
                  <a:schemeClr val="bg1"/>
                </a:solidFill>
                <a:effectLst/>
                <a:latin typeface="Calibri" panose="020F0502020204030204" pitchFamily="34" charset="0"/>
                <a:cs typeface="Times New Roman" pitchFamily="18" charset="0"/>
              </a:rPr>
              <a:t>Provided by</a:t>
            </a:r>
            <a:endParaRPr lang="en-US" sz="2000" dirty="0">
              <a:latin typeface="Calibri" panose="020F050202020403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29</a:t>
            </a:fld>
            <a:endParaRPr lang="en-US"/>
          </a:p>
        </p:txBody>
      </p:sp>
      <p:pic>
        <p:nvPicPr>
          <p:cNvPr id="10" name="Picture 9" descr="A close up of a sign&#10;&#10;Description generated with very high confidence">
            <a:extLst>
              <a:ext uri="{FF2B5EF4-FFF2-40B4-BE49-F238E27FC236}">
                <a16:creationId xmlns:a16="http://schemas.microsoft.com/office/drawing/2014/main" id="{7FD98ACF-7E0B-4D7E-9958-665ED6EBAF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12" y="152400"/>
            <a:ext cx="2377421" cy="1134087"/>
          </a:xfrm>
          <a:prstGeom prst="rect">
            <a:avLst/>
          </a:prstGeom>
        </p:spPr>
      </p:pic>
      <p:pic>
        <p:nvPicPr>
          <p:cNvPr id="6" name="Picture 5"/>
          <p:cNvPicPr>
            <a:picLocks noChangeAspect="1"/>
          </p:cNvPicPr>
          <p:nvPr/>
        </p:nvPicPr>
        <p:blipFill>
          <a:blip r:embed="rId5"/>
          <a:stretch>
            <a:fillRect/>
          </a:stretch>
        </p:blipFill>
        <p:spPr>
          <a:xfrm>
            <a:off x="2970212" y="4495800"/>
            <a:ext cx="5890183" cy="1440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3603" y="228600"/>
            <a:ext cx="9040045" cy="990600"/>
          </a:xfrm>
        </p:spPr>
        <p:txBody>
          <a:bodyPr/>
          <a:lstStyle/>
          <a:p>
            <a:pPr eaLnBrk="1" hangingPunct="1"/>
            <a:r>
              <a:rPr lang="en-US" sz="2400" b="1" dirty="0">
                <a:solidFill>
                  <a:srgbClr val="FF3300"/>
                </a:solidFill>
                <a:latin typeface="BankGothic Md BT" pitchFamily="34" charset="0"/>
              </a:rPr>
              <a:t/>
            </a:r>
            <a:br>
              <a:rPr lang="en-US" sz="2400" b="1" dirty="0">
                <a:solidFill>
                  <a:srgbClr val="FF3300"/>
                </a:solidFill>
                <a:latin typeface="BankGothic Md BT" pitchFamily="34" charset="0"/>
              </a:rPr>
            </a:br>
            <a:endParaRPr lang="en-US" sz="2400" b="1" dirty="0">
              <a:solidFill>
                <a:srgbClr val="FF3300"/>
              </a:solidFill>
              <a:latin typeface="BankGothic Md BT" pitchFamily="34" charset="0"/>
            </a:endParaRPr>
          </a:p>
        </p:txBody>
      </p:sp>
      <p:sp>
        <p:nvSpPr>
          <p:cNvPr id="3" name="Slide Number Placeholder 2"/>
          <p:cNvSpPr>
            <a:spLocks noGrp="1"/>
          </p:cNvSpPr>
          <p:nvPr>
            <p:ph type="sldNum" sz="quarter" idx="12"/>
          </p:nvPr>
        </p:nvSpPr>
        <p:spPr/>
        <p:txBody>
          <a:bodyPr/>
          <a:lstStyle/>
          <a:p>
            <a:fld id="{6BBE7942-5B1B-4E74-B3CD-25BF9B0ABE25}" type="slidenum">
              <a:rPr lang="en-US" smtClean="0"/>
              <a:pPr/>
              <a:t>3</a:t>
            </a:fld>
            <a:endParaRPr lang="en-US"/>
          </a:p>
        </p:txBody>
      </p:sp>
      <p:sp>
        <p:nvSpPr>
          <p:cNvPr id="16" name="Rectangle 2"/>
          <p:cNvSpPr txBox="1">
            <a:spLocks noChangeArrowheads="1"/>
          </p:cNvSpPr>
          <p:nvPr/>
        </p:nvSpPr>
        <p:spPr bwMode="auto">
          <a:xfrm>
            <a:off x="0" y="765875"/>
            <a:ext cx="1135221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The Role of Gallagher and the Insurance Carriers</a:t>
            </a:r>
            <a:endParaRPr kumimoji="0" lang="en-US" sz="3500" b="0" i="0" u="sng" strike="noStrike" kern="1200" cap="none" spc="0" normalizeH="0" baseline="0" noProof="0" dirty="0">
              <a:ln w="12700">
                <a:solidFill>
                  <a:schemeClr val="tx1"/>
                </a:solidFill>
                <a:prstDash val="solid"/>
              </a:ln>
              <a:solidFill>
                <a:srgbClr val="035A91"/>
              </a:solidFill>
              <a:uLnTx/>
              <a:uFillTx/>
              <a:latin typeface="Avenir LT Std 35 Light" panose="020B0402020203020204" pitchFamily="34" charset="0"/>
              <a:ea typeface="+mj-ea"/>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8383621"/>
              </p:ext>
            </p:extLst>
          </p:nvPr>
        </p:nvGraphicFramePr>
        <p:xfrm>
          <a:off x="1217612" y="2286000"/>
          <a:ext cx="10287000" cy="2026920"/>
        </p:xfrm>
        <a:graphic>
          <a:graphicData uri="http://schemas.openxmlformats.org/drawingml/2006/table">
            <a:tbl>
              <a:tblPr firstRow="1" bandRow="1">
                <a:tableStyleId>{5C22544A-7EE6-4342-B048-85BDC9FD1C3A}</a:tableStyleId>
              </a:tblPr>
              <a:tblGrid>
                <a:gridCol w="4762500">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tblGrid>
              <a:tr h="370840">
                <a:tc>
                  <a:txBody>
                    <a:bodyPr/>
                    <a:lstStyle/>
                    <a:p>
                      <a:pPr algn="ctr"/>
                      <a:r>
                        <a:rPr lang="en-US" sz="1800" dirty="0">
                          <a:latin typeface="Calibri" panose="020F0502020204030204" pitchFamily="34" charset="0"/>
                          <a:cs typeface="Times New Roman" panose="02020603050405020304" pitchFamily="18" charset="0"/>
                        </a:rPr>
                        <a:t>Gallagher Benefit Services, Inc.</a:t>
                      </a:r>
                    </a:p>
                  </a:txBody>
                  <a:tcPr>
                    <a:solidFill>
                      <a:srgbClr val="035A91"/>
                    </a:solidFill>
                  </a:tcPr>
                </a:tc>
                <a:tc>
                  <a:txBody>
                    <a:bodyPr/>
                    <a:lstStyle/>
                    <a:p>
                      <a:pPr algn="ctr"/>
                      <a:r>
                        <a:rPr lang="en-US" sz="1800" dirty="0">
                          <a:latin typeface="Calibri" panose="020F0502020204030204" pitchFamily="34" charset="0"/>
                          <a:cs typeface="Times New Roman" panose="02020603050405020304" pitchFamily="18" charset="0"/>
                        </a:rPr>
                        <a:t>Insurance Carriers </a:t>
                      </a:r>
                    </a:p>
                  </a:txBody>
                  <a:tcPr>
                    <a:solidFill>
                      <a:schemeClr val="bg1"/>
                    </a:solidFill>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cs typeface="Times New Roman" panose="02020603050405020304" pitchFamily="18" charset="0"/>
                        </a:rPr>
                        <a:t>Broker and benefits administrator</a:t>
                      </a:r>
                    </a:p>
                  </a:txBody>
                  <a:tcPr>
                    <a:solidFill>
                      <a:schemeClr val="tx1">
                        <a:lumMod val="75000"/>
                      </a:schemeClr>
                    </a:solidFill>
                  </a:tcPr>
                </a:tc>
                <a:tc>
                  <a:txBody>
                    <a:bodyPr/>
                    <a:lstStyle/>
                    <a:p>
                      <a:r>
                        <a:rPr lang="en-US" sz="1800" dirty="0">
                          <a:latin typeface="Calibri" panose="020F0502020204030204" pitchFamily="34" charset="0"/>
                          <a:cs typeface="Times New Roman" panose="02020603050405020304" pitchFamily="18" charset="0"/>
                        </a:rPr>
                        <a:t>Provider</a:t>
                      </a:r>
                      <a:r>
                        <a:rPr lang="en-US" sz="1800" baseline="0" dirty="0">
                          <a:latin typeface="Calibri" panose="020F0502020204030204" pitchFamily="34" charset="0"/>
                          <a:cs typeface="Times New Roman" panose="02020603050405020304" pitchFamily="18" charset="0"/>
                        </a:rPr>
                        <a:t> of actual benefits (i.e. Medical, Dental, Vision)</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cs typeface="Times New Roman" panose="02020603050405020304" pitchFamily="18" charset="0"/>
                        </a:rPr>
                        <a:t>Customer service provider</a:t>
                      </a:r>
                    </a:p>
                  </a:txBody>
                  <a:tcPr>
                    <a:solidFill>
                      <a:schemeClr val="tx1">
                        <a:lumMod val="95000"/>
                      </a:schemeClr>
                    </a:solidFill>
                  </a:tcPr>
                </a:tc>
                <a:tc>
                  <a:txBody>
                    <a:bodyPr/>
                    <a:lstStyle/>
                    <a:p>
                      <a:r>
                        <a:rPr lang="en-US" sz="1800" dirty="0">
                          <a:latin typeface="Calibri" panose="020F0502020204030204" pitchFamily="34" charset="0"/>
                          <a:cs typeface="Times New Roman" panose="02020603050405020304" pitchFamily="18" charset="0"/>
                        </a:rPr>
                        <a:t>Access</a:t>
                      </a:r>
                      <a:r>
                        <a:rPr lang="en-US" sz="1800" baseline="0" dirty="0">
                          <a:latin typeface="Calibri" panose="020F0502020204030204" pitchFamily="34" charset="0"/>
                          <a:cs typeface="Times New Roman" panose="02020603050405020304" pitchFamily="18" charset="0"/>
                        </a:rPr>
                        <a:t> to Providers </a:t>
                      </a:r>
                      <a:endParaRPr lang="en-US" sz="1800" dirty="0">
                        <a:latin typeface="Calibri" panose="020F0502020204030204" pitchFamily="34" charset="0"/>
                        <a:cs typeface="Times New Roman" panose="02020603050405020304" pitchFamily="18" charset="0"/>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sz="1800" dirty="0">
                          <a:latin typeface="Calibri" panose="020F0502020204030204" pitchFamily="34" charset="0"/>
                          <a:cs typeface="Times New Roman" panose="02020603050405020304" pitchFamily="18" charset="0"/>
                        </a:rPr>
                        <a:t>Design, market</a:t>
                      </a:r>
                      <a:r>
                        <a:rPr lang="en-US" sz="1800" baseline="0" dirty="0">
                          <a:latin typeface="Calibri" panose="020F0502020204030204" pitchFamily="34" charset="0"/>
                          <a:cs typeface="Times New Roman" panose="02020603050405020304" pitchFamily="18" charset="0"/>
                        </a:rPr>
                        <a:t>, implement and administer benefit programs for Postdoctoral Scholars at many campuses throughout the U.S. </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800" dirty="0">
                          <a:latin typeface="Calibri" panose="020F0502020204030204" pitchFamily="34" charset="0"/>
                          <a:cs typeface="Times New Roman" panose="02020603050405020304" pitchFamily="18" charset="0"/>
                        </a:rPr>
                        <a:t>Pays the claims associated</a:t>
                      </a:r>
                      <a:r>
                        <a:rPr lang="en-US" sz="1800" baseline="0" dirty="0">
                          <a:latin typeface="Calibri" panose="020F0502020204030204" pitchFamily="34" charset="0"/>
                          <a:cs typeface="Times New Roman" panose="02020603050405020304" pitchFamily="18" charset="0"/>
                        </a:rPr>
                        <a:t> with your care</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extLst>
                  <a:ext uri="{0D108BD9-81ED-4DB2-BD59-A6C34878D82A}">
                    <a16:rowId xmlns:a16="http://schemas.microsoft.com/office/drawing/2014/main" val="10003"/>
                  </a:ext>
                </a:extLst>
              </a:tr>
            </a:tbl>
          </a:graphicData>
        </a:graphic>
      </p:graphicFrame>
      <p:pic>
        <p:nvPicPr>
          <p:cNvPr id="10" name="Picture 9" descr="A close up of a sign&#10;&#10;Description generated with very high confidence">
            <a:extLst>
              <a:ext uri="{FF2B5EF4-FFF2-40B4-BE49-F238E27FC236}">
                <a16:creationId xmlns:a16="http://schemas.microsoft.com/office/drawing/2014/main" id="{6717A552-8046-489B-BEDA-F6480BD167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3" y="76200"/>
            <a:ext cx="2286000" cy="1090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902778"/>
            <a:ext cx="12188825" cy="571668"/>
          </a:xfrm>
        </p:spPr>
        <p:txBody>
          <a:bodyPr>
            <a:normAutofit/>
          </a:bodyPr>
          <a:lstStyle/>
          <a:p>
            <a:pPr algn="ctr"/>
            <a:r>
              <a:rPr lang="en-US" sz="3500" dirty="0">
                <a:solidFill>
                  <a:srgbClr val="035A91"/>
                </a:solidFill>
                <a:effectLst/>
                <a:latin typeface="Avenir LT Std 35 Light" panose="020B0402020203020204" pitchFamily="34" charset="0"/>
                <a:cs typeface="Times New Roman" pitchFamily="18" charset="0"/>
              </a:rPr>
              <a:t>Sun Life Voluntary Vision Plan</a:t>
            </a:r>
            <a:endParaRPr lang="en-US" sz="3500" u="sng" dirty="0">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30</a:t>
            </a:fld>
            <a:endParaRPr lang="en-US"/>
          </a:p>
        </p:txBody>
      </p:sp>
      <p:sp>
        <p:nvSpPr>
          <p:cNvPr id="14" name="TextBox 13"/>
          <p:cNvSpPr txBox="1"/>
          <p:nvPr/>
        </p:nvSpPr>
        <p:spPr>
          <a:xfrm>
            <a:off x="684212" y="1828800"/>
            <a:ext cx="11049000" cy="4201150"/>
          </a:xfrm>
          <a:prstGeom prst="rect">
            <a:avLst/>
          </a:prstGeom>
          <a:noFill/>
        </p:spPr>
        <p:txBody>
          <a:bodyPr wrap="square" rtlCol="0">
            <a:spAutoFit/>
          </a:bodyPr>
          <a:lstStyle/>
          <a:p>
            <a:pPr marL="171450" indent="-171450">
              <a:buFont typeface="Arial" panose="020B0604020202020204" pitchFamily="34" charset="0"/>
              <a:buChar char="•"/>
            </a:pPr>
            <a:endParaRPr lang="en-US" sz="900" b="1" dirty="0">
              <a:solidFill>
                <a:schemeClr val="bg1"/>
              </a:solidFill>
              <a:latin typeface="Times New Roman" pitchFamily="18"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This plan is a voluntary plan, which means you are responsible for the monthly costs for you and your enrolling dependents</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To make this selection during Open Enrollment, you must complete the enrollment form and you will be sent instructions on how to pay the monthly premium</a:t>
            </a:r>
          </a:p>
          <a:p>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enrollment instructions and rates can be found on the website</a:t>
            </a:r>
          </a:p>
          <a:p>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No ID cards are issued with the plan. You will use your SSN and name to make an appointment with a provider</a:t>
            </a:r>
          </a:p>
          <a:p>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i="1" dirty="0">
                <a:solidFill>
                  <a:srgbClr val="FF0000"/>
                </a:solidFill>
                <a:latin typeface="Calibri" panose="020F0502020204030204" pitchFamily="34" charset="0"/>
                <a:cs typeface="Times New Roman" pitchFamily="18" charset="0"/>
              </a:rPr>
              <a:t>You will be receiving an email from a site called </a:t>
            </a:r>
            <a:r>
              <a:rPr lang="en-US" i="1" dirty="0" err="1">
                <a:solidFill>
                  <a:srgbClr val="FF0000"/>
                </a:solidFill>
                <a:latin typeface="Calibri" panose="020F0502020204030204" pitchFamily="34" charset="0"/>
                <a:cs typeface="Times New Roman" pitchFamily="18" charset="0"/>
              </a:rPr>
              <a:t>FreshBooks</a:t>
            </a:r>
            <a:r>
              <a:rPr lang="en-US" i="1" dirty="0">
                <a:solidFill>
                  <a:srgbClr val="FF0000"/>
                </a:solidFill>
                <a:latin typeface="Calibri" panose="020F0502020204030204" pitchFamily="34" charset="0"/>
                <a:cs typeface="Times New Roman" pitchFamily="18" charset="0"/>
              </a:rPr>
              <a:t> regarding setting up a recurring payment; please check your spam folder and contact Gallagher if you do not see an invoice within two weeks of enrollment. </a:t>
            </a:r>
          </a:p>
          <a:p>
            <a:endParaRPr lang="en-US" sz="1400" b="1" dirty="0">
              <a:solidFill>
                <a:srgbClr val="FF0000"/>
              </a:solidFill>
            </a:endParaRPr>
          </a:p>
          <a:p>
            <a:endParaRPr lang="en-US" sz="1400" b="1" dirty="0">
              <a:solidFill>
                <a:srgbClr val="FF0000"/>
              </a:solidFill>
            </a:endParaRPr>
          </a:p>
          <a:p>
            <a:endParaRPr lang="en-US" sz="1400" b="1" dirty="0">
              <a:solidFill>
                <a:srgbClr val="FF0000"/>
              </a:solidFill>
            </a:endParaRPr>
          </a:p>
        </p:txBody>
      </p:sp>
      <p:pic>
        <p:nvPicPr>
          <p:cNvPr id="9" name="Picture 8" descr="A close up of a sign&#10;&#10;Description generated with very high confidence">
            <a:extLst>
              <a:ext uri="{FF2B5EF4-FFF2-40B4-BE49-F238E27FC236}">
                <a16:creationId xmlns:a16="http://schemas.microsoft.com/office/drawing/2014/main" id="{CAD3F704-7973-4C7C-9787-F9A177981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 y="105417"/>
            <a:ext cx="2752827" cy="1313165"/>
          </a:xfrm>
          <a:prstGeom prst="rect">
            <a:avLst/>
          </a:prstGeom>
        </p:spPr>
      </p:pic>
    </p:spTree>
    <p:extLst>
      <p:ext uri="{BB962C8B-B14F-4D97-AF65-F5344CB8AC3E}">
        <p14:creationId xmlns:p14="http://schemas.microsoft.com/office/powerpoint/2010/main" val="31757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BE7942-5B1B-4E74-B3CD-25BF9B0ABE25}" type="slidenum">
              <a:rPr lang="en-US" smtClean="0"/>
              <a:pPr/>
              <a:t>31</a:t>
            </a:fld>
            <a:endParaRPr lang="en-US"/>
          </a:p>
        </p:txBody>
      </p:sp>
      <p:sp>
        <p:nvSpPr>
          <p:cNvPr id="6" name="TextBox 5"/>
          <p:cNvSpPr txBox="1"/>
          <p:nvPr/>
        </p:nvSpPr>
        <p:spPr>
          <a:xfrm>
            <a:off x="0" y="961549"/>
            <a:ext cx="12188825" cy="646331"/>
          </a:xfrm>
          <a:prstGeom prst="rect">
            <a:avLst/>
          </a:prstGeom>
          <a:noFill/>
        </p:spPr>
        <p:txBody>
          <a:bodyPr wrap="square" rtlCol="0">
            <a:spAutoFit/>
          </a:bodyPr>
          <a:lstStyle/>
          <a:p>
            <a:pPr algn="ctr"/>
            <a:r>
              <a:rPr lang="en-US" sz="3500" b="1" dirty="0">
                <a:solidFill>
                  <a:srgbClr val="035A91"/>
                </a:solidFill>
                <a:latin typeface="Avenir LT Std 35 Light" panose="020B0402020203020204" pitchFamily="34" charset="0"/>
                <a:cs typeface="Times New Roman" pitchFamily="18" charset="0"/>
              </a:rPr>
              <a:t>Postdoctoral Trainee Benefits Program</a:t>
            </a:r>
            <a:endParaRPr lang="en-US" sz="3500" dirty="0">
              <a:solidFill>
                <a:srgbClr val="035A91"/>
              </a:solidFill>
              <a:latin typeface="Avenir LT Std 35 Light" panose="020B0402020203020204" pitchFamily="34" charset="0"/>
              <a:cs typeface="Times New Roman" pitchFamily="18" charset="0"/>
            </a:endParaRPr>
          </a:p>
        </p:txBody>
      </p:sp>
      <p:sp>
        <p:nvSpPr>
          <p:cNvPr id="11" name="TextBox 5"/>
          <p:cNvSpPr txBox="1">
            <a:spLocks noChangeArrowheads="1"/>
          </p:cNvSpPr>
          <p:nvPr/>
        </p:nvSpPr>
        <p:spPr bwMode="auto">
          <a:xfrm>
            <a:off x="2838680" y="5638800"/>
            <a:ext cx="8073813" cy="307777"/>
          </a:xfrm>
          <a:prstGeom prst="rect">
            <a:avLst/>
          </a:prstGeom>
          <a:noFill/>
          <a:ln w="9525">
            <a:noFill/>
            <a:miter lim="800000"/>
            <a:headEnd/>
            <a:tailEnd/>
          </a:ln>
        </p:spPr>
        <p:txBody>
          <a:bodyPr wrap="none">
            <a:spAutoFit/>
          </a:bodyPr>
          <a:lstStyle/>
          <a:p>
            <a:r>
              <a:rPr lang="en-US" sz="1400" dirty="0">
                <a:latin typeface="Calibri" panose="020F0502020204030204" pitchFamily="34" charset="0"/>
                <a:cs typeface="Times New Roman" pitchFamily="18" charset="0"/>
              </a:rPr>
              <a:t> </a:t>
            </a:r>
            <a:r>
              <a:rPr lang="en-US" sz="1400" dirty="0">
                <a:solidFill>
                  <a:schemeClr val="bg1"/>
                </a:solidFill>
                <a:latin typeface="Calibri" panose="020F0502020204030204" pitchFamily="34" charset="0"/>
                <a:cs typeface="Times New Roman" pitchFamily="18" charset="0"/>
              </a:rPr>
              <a:t>For more detailed plan design information go to: </a:t>
            </a:r>
            <a:r>
              <a:rPr lang="en-US" sz="1400" dirty="0">
                <a:solidFill>
                  <a:schemeClr val="bg1"/>
                </a:solidFill>
                <a:latin typeface="Calibri" panose="020F0502020204030204" pitchFamily="34" charset="0"/>
                <a:cs typeface="Times New Roman" pitchFamily="18" charset="0"/>
                <a:hlinkClick r:id="rId3"/>
              </a:rPr>
              <a:t>https://clients.garnett-powers.com/pd/vumc/documents/</a:t>
            </a:r>
            <a:r>
              <a:rPr lang="en-US" sz="1400" dirty="0">
                <a:solidFill>
                  <a:schemeClr val="bg1"/>
                </a:solidFill>
                <a:latin typeface="Calibri" panose="020F0502020204030204" pitchFamily="34" charset="0"/>
                <a:cs typeface="Times New Roman" pitchFamily="18" charset="0"/>
              </a:rPr>
              <a:t>  </a:t>
            </a:r>
            <a:endParaRPr lang="en-US" sz="1400"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74702935"/>
              </p:ext>
            </p:extLst>
          </p:nvPr>
        </p:nvGraphicFramePr>
        <p:xfrm>
          <a:off x="874711" y="2214880"/>
          <a:ext cx="10439400" cy="315468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gridSpan="3">
                  <a:txBody>
                    <a:bodyPr/>
                    <a:lstStyle/>
                    <a:p>
                      <a:pPr algn="ctr"/>
                      <a:r>
                        <a:rPr lang="en-US" sz="1800" dirty="0">
                          <a:latin typeface="Calibri" panose="020F0502020204030204" pitchFamily="34" charset="0"/>
                          <a:cs typeface="Times New Roman" pitchFamily="18" charset="0"/>
                        </a:rPr>
                        <a:t>Voluntary</a:t>
                      </a:r>
                      <a:r>
                        <a:rPr lang="en-US" sz="1800" baseline="0" dirty="0">
                          <a:latin typeface="Calibri" panose="020F0502020204030204" pitchFamily="34" charset="0"/>
                          <a:cs typeface="Times New Roman" pitchFamily="18" charset="0"/>
                        </a:rPr>
                        <a:t> PPO Vision Plan </a:t>
                      </a:r>
                      <a:endParaRPr lang="en-US" sz="1800" dirty="0">
                        <a:latin typeface="Calibri" panose="020F0502020204030204" pitchFamily="34" charset="0"/>
                        <a:cs typeface="Times New Roman" pitchFamily="18" charset="0"/>
                      </a:endParaRPr>
                    </a:p>
                  </a:txBody>
                  <a:tcPr>
                    <a:solidFill>
                      <a:srgbClr val="035A9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1800" b="1" dirty="0">
                          <a:solidFill>
                            <a:schemeClr val="tx1"/>
                          </a:solidFill>
                          <a:latin typeface="Calibri" panose="020F0502020204030204" pitchFamily="34" charset="0"/>
                          <a:cs typeface="Times New Roman" pitchFamily="18" charset="0"/>
                        </a:rPr>
                        <a:t>Core Benefits</a:t>
                      </a:r>
                    </a:p>
                  </a:txBody>
                  <a:tcPr>
                    <a:solidFill>
                      <a:schemeClr val="bg1"/>
                    </a:solidFill>
                  </a:tcPr>
                </a:tc>
                <a:tc>
                  <a:txBody>
                    <a:bodyPr/>
                    <a:lstStyle/>
                    <a:p>
                      <a:pPr algn="ctr"/>
                      <a:r>
                        <a:rPr lang="en-US" sz="1800" b="1" dirty="0">
                          <a:solidFill>
                            <a:schemeClr val="tx1"/>
                          </a:solidFill>
                          <a:latin typeface="Calibri" panose="020F0502020204030204" pitchFamily="34" charset="0"/>
                          <a:cs typeface="Times New Roman" pitchFamily="18" charset="0"/>
                        </a:rPr>
                        <a:t>In-Network</a:t>
                      </a:r>
                    </a:p>
                  </a:txBody>
                  <a:tcPr>
                    <a:solidFill>
                      <a:srgbClr val="619428"/>
                    </a:solidFill>
                  </a:tcPr>
                </a:tc>
                <a:tc>
                  <a:txBody>
                    <a:bodyPr/>
                    <a:lstStyle/>
                    <a:p>
                      <a:pPr algn="ctr"/>
                      <a:r>
                        <a:rPr lang="en-US" sz="1800" b="1" dirty="0">
                          <a:solidFill>
                            <a:schemeClr val="tx1"/>
                          </a:solidFill>
                          <a:latin typeface="Calibri" panose="020F0502020204030204" pitchFamily="34" charset="0"/>
                          <a:cs typeface="Times New Roman" pitchFamily="18" charset="0"/>
                        </a:rPr>
                        <a:t>Out-of-Network</a:t>
                      </a:r>
                    </a:p>
                  </a:txBody>
                  <a:tcPr>
                    <a:solidFill>
                      <a:srgbClr val="C00000"/>
                    </a:solidFill>
                  </a:tcP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cs typeface="Times New Roman" pitchFamily="18" charset="0"/>
                        </a:rPr>
                        <a:t>Eye Exam </a:t>
                      </a:r>
                      <a:r>
                        <a:rPr lang="en-US" sz="1600" dirty="0">
                          <a:latin typeface="Calibri" panose="020F0502020204030204" pitchFamily="34" charset="0"/>
                          <a:cs typeface="Times New Roman" pitchFamily="18" charset="0"/>
                        </a:rPr>
                        <a:t>(1 exam every 12 months)</a:t>
                      </a:r>
                    </a:p>
                  </a:txBody>
                  <a:tcPr>
                    <a:solidFill>
                      <a:schemeClr val="tx1">
                        <a:lumMod val="75000"/>
                      </a:schemeClr>
                    </a:solidFill>
                  </a:tcPr>
                </a:tc>
                <a:tc>
                  <a:txBody>
                    <a:bodyPr/>
                    <a:lstStyle/>
                    <a:p>
                      <a:pPr algn="l"/>
                      <a:r>
                        <a:rPr lang="en-US" sz="1400" dirty="0">
                          <a:latin typeface="Calibri" panose="020F0502020204030204" pitchFamily="34" charset="0"/>
                          <a:cs typeface="Times New Roman" pitchFamily="18" charset="0"/>
                        </a:rPr>
                        <a:t>$25 Copay</a:t>
                      </a:r>
                    </a:p>
                  </a:txBody>
                  <a:tcPr>
                    <a:solidFill>
                      <a:schemeClr val="tx1">
                        <a:lumMod val="75000"/>
                      </a:schemeClr>
                    </a:solidFill>
                  </a:tcPr>
                </a:tc>
                <a:tc>
                  <a:txBody>
                    <a:bodyPr/>
                    <a:lstStyle/>
                    <a:p>
                      <a:pPr algn="l"/>
                      <a:r>
                        <a:rPr lang="en-US" sz="1400" dirty="0">
                          <a:latin typeface="Calibri" panose="020F0502020204030204" pitchFamily="34" charset="0"/>
                          <a:cs typeface="Times New Roman" pitchFamily="18" charset="0"/>
                        </a:rPr>
                        <a:t>Up to $45 allowance</a:t>
                      </a:r>
                    </a:p>
                  </a:txBody>
                  <a:tcPr>
                    <a:solidFill>
                      <a:schemeClr val="tx1">
                        <a:lumMod val="75000"/>
                      </a:schemeClr>
                    </a:solidFill>
                  </a:tcPr>
                </a:tc>
                <a:extLst>
                  <a:ext uri="{0D108BD9-81ED-4DB2-BD59-A6C34878D82A}">
                    <a16:rowId xmlns:a16="http://schemas.microsoft.com/office/drawing/2014/main" val="10002"/>
                  </a:ext>
                </a:extLst>
              </a:tr>
              <a:tr h="370840">
                <a:tc>
                  <a:txBody>
                    <a:bodyPr/>
                    <a:lstStyle/>
                    <a:p>
                      <a:r>
                        <a:rPr lang="en-US" sz="1800" dirty="0">
                          <a:latin typeface="Calibri" panose="020F0502020204030204" pitchFamily="34" charset="0"/>
                          <a:cs typeface="Times New Roman" pitchFamily="18" charset="0"/>
                        </a:rPr>
                        <a:t>Frames (1 per 24 months)</a:t>
                      </a:r>
                    </a:p>
                  </a:txBody>
                  <a:tcPr>
                    <a:solidFill>
                      <a:schemeClr val="tx1">
                        <a:lumMod val="95000"/>
                      </a:schemeClr>
                    </a:solidFill>
                  </a:tcPr>
                </a:tc>
                <a:tc>
                  <a:txBody>
                    <a:bodyPr/>
                    <a:lstStyle/>
                    <a:p>
                      <a:r>
                        <a:rPr lang="en-US" sz="1400" dirty="0">
                          <a:latin typeface="Calibri" panose="020F0502020204030204" pitchFamily="34" charset="0"/>
                          <a:cs typeface="Times New Roman" pitchFamily="18" charset="0"/>
                        </a:rPr>
                        <a:t>$130 allowance (20% off remaining)</a:t>
                      </a:r>
                    </a:p>
                    <a:p>
                      <a:r>
                        <a:rPr lang="en-US" sz="1400" dirty="0">
                          <a:latin typeface="Calibri" panose="020F0502020204030204" pitchFamily="34" charset="0"/>
                          <a:cs typeface="Times New Roman" pitchFamily="18" charset="0"/>
                        </a:rPr>
                        <a:t>$70 allowance @ Costco &amp; Walmart</a:t>
                      </a:r>
                    </a:p>
                  </a:txBody>
                  <a:tcPr>
                    <a:solidFill>
                      <a:schemeClr val="tx1">
                        <a:lumMod val="95000"/>
                      </a:schemeClr>
                    </a:solidFill>
                  </a:tcPr>
                </a:tc>
                <a:tc>
                  <a:txBody>
                    <a:bodyPr/>
                    <a:lstStyle/>
                    <a:p>
                      <a:r>
                        <a:rPr lang="en-US" sz="1400" dirty="0">
                          <a:latin typeface="Calibri" panose="020F0502020204030204" pitchFamily="34" charset="0"/>
                          <a:cs typeface="Times New Roman" pitchFamily="18" charset="0"/>
                        </a:rPr>
                        <a:t>Up to $70 allowance</a:t>
                      </a:r>
                    </a:p>
                  </a:txBody>
                  <a:tcPr>
                    <a:solidFill>
                      <a:schemeClr val="tx1">
                        <a:lumMod val="95000"/>
                      </a:schemeClr>
                    </a:solidFill>
                  </a:tcPr>
                </a:tc>
                <a:extLst>
                  <a:ext uri="{0D108BD9-81ED-4DB2-BD59-A6C34878D82A}">
                    <a16:rowId xmlns:a16="http://schemas.microsoft.com/office/drawing/2014/main" val="10003"/>
                  </a:ext>
                </a:extLst>
              </a:tr>
              <a:tr h="370840">
                <a:tc>
                  <a:txBody>
                    <a:bodyPr/>
                    <a:lstStyle/>
                    <a:p>
                      <a:r>
                        <a:rPr lang="en-US" sz="1800" b="0" u="none" dirty="0">
                          <a:latin typeface="Calibri" panose="020F0502020204030204" pitchFamily="34" charset="0"/>
                          <a:cs typeface="Times New Roman" pitchFamily="18" charset="0"/>
                        </a:rPr>
                        <a:t>Lenses </a:t>
                      </a:r>
                      <a:r>
                        <a:rPr lang="en-US" sz="1600" b="0" u="none" dirty="0">
                          <a:latin typeface="Calibri" panose="020F0502020204030204" pitchFamily="34" charset="0"/>
                          <a:cs typeface="Times New Roman" pitchFamily="18" charset="0"/>
                        </a:rPr>
                        <a:t>(1 </a:t>
                      </a:r>
                      <a:r>
                        <a:rPr lang="en-US" sz="1600" b="0" u="none" baseline="0" dirty="0">
                          <a:latin typeface="Calibri" panose="020F0502020204030204" pitchFamily="34" charset="0"/>
                          <a:cs typeface="Times New Roman" pitchFamily="18" charset="0"/>
                        </a:rPr>
                        <a:t>per 12 months)</a:t>
                      </a:r>
                      <a:endParaRPr lang="en-US" sz="1600" b="0" u="none"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Single</a:t>
                      </a:r>
                    </a:p>
                    <a:p>
                      <a:r>
                        <a:rPr lang="en-US" sz="1400" dirty="0">
                          <a:latin typeface="Calibri" panose="020F0502020204030204" pitchFamily="34" charset="0"/>
                          <a:cs typeface="Times New Roman" pitchFamily="18" charset="0"/>
                        </a:rPr>
                        <a:t>Bifocal</a:t>
                      </a:r>
                    </a:p>
                    <a:p>
                      <a:r>
                        <a:rPr lang="en-US" sz="1400" dirty="0">
                          <a:latin typeface="Calibri" panose="020F0502020204030204" pitchFamily="34" charset="0"/>
                          <a:cs typeface="Times New Roman" pitchFamily="18" charset="0"/>
                        </a:rPr>
                        <a:t>Trifocal</a:t>
                      </a:r>
                    </a:p>
                  </a:txBody>
                  <a:tcP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$25</a:t>
                      </a:r>
                      <a:r>
                        <a:rPr lang="en-US" sz="1400" baseline="0" dirty="0">
                          <a:latin typeface="Calibri" panose="020F0502020204030204" pitchFamily="34" charset="0"/>
                          <a:cs typeface="Times New Roman" pitchFamily="18" charset="0"/>
                        </a:rPr>
                        <a:t> Copay</a:t>
                      </a:r>
                    </a:p>
                    <a:p>
                      <a:r>
                        <a:rPr lang="en-US" sz="1400" baseline="0" dirty="0">
                          <a:latin typeface="Calibri" panose="020F0502020204030204" pitchFamily="34" charset="0"/>
                          <a:cs typeface="Times New Roman" pitchFamily="18" charset="0"/>
                        </a:rPr>
                        <a:t>$25 Copay</a:t>
                      </a:r>
                    </a:p>
                    <a:p>
                      <a:r>
                        <a:rPr lang="en-US" sz="1400" baseline="0" dirty="0">
                          <a:latin typeface="Calibri" panose="020F0502020204030204" pitchFamily="34" charset="0"/>
                          <a:cs typeface="Times New Roman" pitchFamily="18" charset="0"/>
                        </a:rPr>
                        <a:t>$25 Copay</a:t>
                      </a:r>
                      <a:endParaRPr lang="en-US" sz="1400" dirty="0">
                        <a:latin typeface="Calibri" panose="020F0502020204030204" pitchFamily="34" charset="0"/>
                        <a:cs typeface="Times New Roman" pitchFamily="18" charset="0"/>
                      </a:endParaRPr>
                    </a:p>
                  </a:txBody>
                  <a:tcPr>
                    <a:solidFill>
                      <a:schemeClr val="tx1">
                        <a:lumMod val="75000"/>
                      </a:schemeClr>
                    </a:solidFill>
                  </a:tcPr>
                </a:tc>
                <a:tc>
                  <a:txBody>
                    <a:bodyPr/>
                    <a:lstStyle/>
                    <a:p>
                      <a:endParaRPr lang="en-US" sz="1400" dirty="0">
                        <a:latin typeface="Calibri" panose="020F0502020204030204" pitchFamily="34" charset="0"/>
                        <a:cs typeface="Times New Roman" pitchFamily="18" charset="0"/>
                      </a:endParaRPr>
                    </a:p>
                    <a:p>
                      <a:r>
                        <a:rPr lang="en-US" sz="1400" dirty="0">
                          <a:latin typeface="Calibri" panose="020F0502020204030204" pitchFamily="34" charset="0"/>
                          <a:cs typeface="Times New Roman" pitchFamily="18" charset="0"/>
                        </a:rPr>
                        <a:t>Up</a:t>
                      </a:r>
                      <a:r>
                        <a:rPr lang="en-US" sz="1400" baseline="0" dirty="0">
                          <a:latin typeface="Calibri" panose="020F0502020204030204" pitchFamily="34" charset="0"/>
                          <a:cs typeface="Times New Roman" pitchFamily="18" charset="0"/>
                        </a:rPr>
                        <a:t> to $30 allowance</a:t>
                      </a:r>
                    </a:p>
                    <a:p>
                      <a:r>
                        <a:rPr lang="en-US" sz="1400" baseline="0" dirty="0">
                          <a:latin typeface="Calibri" panose="020F0502020204030204" pitchFamily="34" charset="0"/>
                          <a:cs typeface="Times New Roman" pitchFamily="18" charset="0"/>
                        </a:rPr>
                        <a:t>Up to $50 allowance</a:t>
                      </a:r>
                    </a:p>
                    <a:p>
                      <a:r>
                        <a:rPr lang="en-US" sz="1400" baseline="0" dirty="0">
                          <a:latin typeface="Calibri" panose="020F0502020204030204" pitchFamily="34" charset="0"/>
                          <a:cs typeface="Times New Roman" pitchFamily="18" charset="0"/>
                        </a:rPr>
                        <a:t>Up to $60 allowance</a:t>
                      </a:r>
                      <a:endParaRPr lang="en-US" sz="1400" dirty="0">
                        <a:latin typeface="Calibri" panose="020F0502020204030204" pitchFamily="34" charset="0"/>
                        <a:cs typeface="Times New Roman" pitchFamily="18" charset="0"/>
                      </a:endParaRPr>
                    </a:p>
                  </a:txBody>
                  <a:tcPr>
                    <a:solidFill>
                      <a:schemeClr val="tx1">
                        <a:lumMod val="75000"/>
                      </a:schemeClr>
                    </a:solidFill>
                  </a:tcPr>
                </a:tc>
                <a:extLst>
                  <a:ext uri="{0D108BD9-81ED-4DB2-BD59-A6C34878D82A}">
                    <a16:rowId xmlns:a16="http://schemas.microsoft.com/office/drawing/2014/main" val="10004"/>
                  </a:ext>
                </a:extLst>
              </a:tr>
              <a:tr h="370840">
                <a:tc>
                  <a:txBody>
                    <a:bodyPr/>
                    <a:lstStyle/>
                    <a:p>
                      <a:r>
                        <a:rPr lang="en-US" sz="1800" dirty="0">
                          <a:latin typeface="Calibri" panose="020F0502020204030204" pitchFamily="34" charset="0"/>
                          <a:cs typeface="Times New Roman" pitchFamily="18" charset="0"/>
                        </a:rPr>
                        <a:t>Contact Lenses</a:t>
                      </a:r>
                      <a:r>
                        <a:rPr lang="en-US" sz="1800" baseline="0" dirty="0">
                          <a:latin typeface="Calibri" panose="020F0502020204030204" pitchFamily="34" charset="0"/>
                          <a:cs typeface="Times New Roman" pitchFamily="18" charset="0"/>
                        </a:rPr>
                        <a:t> </a:t>
                      </a:r>
                      <a:r>
                        <a:rPr lang="en-US" sz="1800" dirty="0">
                          <a:latin typeface="Calibri" panose="020F0502020204030204" pitchFamily="34" charset="0"/>
                          <a:cs typeface="Times New Roman" pitchFamily="18" charset="0"/>
                        </a:rPr>
                        <a:t>(every</a:t>
                      </a:r>
                      <a:r>
                        <a:rPr lang="en-US" sz="1800" baseline="0" dirty="0">
                          <a:latin typeface="Calibri" panose="020F0502020204030204" pitchFamily="34" charset="0"/>
                          <a:cs typeface="Times New Roman" pitchFamily="18" charset="0"/>
                        </a:rPr>
                        <a:t> 12 months</a:t>
                      </a:r>
                      <a:r>
                        <a:rPr lang="en-US" sz="1800" dirty="0">
                          <a:latin typeface="Calibri" panose="020F0502020204030204" pitchFamily="34" charset="0"/>
                          <a:cs typeface="Times New Roman" pitchFamily="18" charset="0"/>
                        </a:rPr>
                        <a:t>)</a:t>
                      </a:r>
                    </a:p>
                  </a:txBody>
                  <a:tcPr>
                    <a:solidFill>
                      <a:schemeClr val="tx1">
                        <a:lumMod val="95000"/>
                      </a:schemeClr>
                    </a:solidFill>
                  </a:tcPr>
                </a:tc>
                <a:tc>
                  <a:txBody>
                    <a:bodyPr/>
                    <a:lstStyle/>
                    <a:p>
                      <a:r>
                        <a:rPr lang="en-US" sz="1400" dirty="0">
                          <a:latin typeface="Calibri" panose="020F0502020204030204" pitchFamily="34" charset="0"/>
                          <a:cs typeface="Times New Roman" pitchFamily="18" charset="0"/>
                        </a:rPr>
                        <a:t>$60 for contact lens exam</a:t>
                      </a:r>
                    </a:p>
                    <a:p>
                      <a:r>
                        <a:rPr lang="en-US" sz="1400" dirty="0">
                          <a:latin typeface="Calibri" panose="020F0502020204030204" pitchFamily="34" charset="0"/>
                          <a:cs typeface="Times New Roman" pitchFamily="18" charset="0"/>
                        </a:rPr>
                        <a:t>$130 allowance</a:t>
                      </a:r>
                      <a:r>
                        <a:rPr lang="en-US" sz="1400" baseline="0" dirty="0">
                          <a:latin typeface="Calibri" panose="020F0502020204030204" pitchFamily="34" charset="0"/>
                          <a:cs typeface="Times New Roman" pitchFamily="18" charset="0"/>
                        </a:rPr>
                        <a:t> for contact lenses</a:t>
                      </a:r>
                      <a:endParaRPr lang="en-US" sz="1400" dirty="0">
                        <a:latin typeface="Calibri" panose="020F0502020204030204" pitchFamily="34" charset="0"/>
                        <a:cs typeface="Times New Roman" pitchFamily="18" charset="0"/>
                      </a:endParaRPr>
                    </a:p>
                  </a:txBody>
                  <a:tcPr>
                    <a:solidFill>
                      <a:schemeClr val="tx1">
                        <a:lumMod val="95000"/>
                      </a:schemeClr>
                    </a:solidFill>
                  </a:tcPr>
                </a:tc>
                <a:tc>
                  <a:txBody>
                    <a:bodyPr/>
                    <a:lstStyle/>
                    <a:p>
                      <a:r>
                        <a:rPr lang="en-US" sz="1400" dirty="0">
                          <a:latin typeface="Calibri" panose="020F0502020204030204" pitchFamily="34" charset="0"/>
                          <a:cs typeface="Times New Roman" pitchFamily="18" charset="0"/>
                        </a:rPr>
                        <a:t>Up</a:t>
                      </a:r>
                      <a:r>
                        <a:rPr lang="en-US" sz="1400" baseline="0" dirty="0">
                          <a:latin typeface="Calibri" panose="020F0502020204030204" pitchFamily="34" charset="0"/>
                          <a:cs typeface="Times New Roman" pitchFamily="18" charset="0"/>
                        </a:rPr>
                        <a:t> to $105 allowance</a:t>
                      </a:r>
                      <a:endParaRPr lang="en-US" sz="1400" dirty="0">
                        <a:latin typeface="Calibri" panose="020F0502020204030204" pitchFamily="34" charset="0"/>
                        <a:cs typeface="Times New Roman" pitchFamily="18" charset="0"/>
                      </a:endParaRPr>
                    </a:p>
                  </a:txBody>
                  <a:tcPr>
                    <a:solidFill>
                      <a:schemeClr val="tx1">
                        <a:lumMod val="95000"/>
                      </a:schemeClr>
                    </a:solidFill>
                  </a:tcPr>
                </a:tc>
                <a:extLst>
                  <a:ext uri="{0D108BD9-81ED-4DB2-BD59-A6C34878D82A}">
                    <a16:rowId xmlns:a16="http://schemas.microsoft.com/office/drawing/2014/main" val="10005"/>
                  </a:ext>
                </a:extLst>
              </a:tr>
            </a:tbl>
          </a:graphicData>
        </a:graphic>
      </p:graphicFrame>
      <p:pic>
        <p:nvPicPr>
          <p:cNvPr id="10" name="Picture 9" descr="A close up of a sign&#10;&#10;Description generated with very high confidence">
            <a:extLst>
              <a:ext uri="{FF2B5EF4-FFF2-40B4-BE49-F238E27FC236}">
                <a16:creationId xmlns:a16="http://schemas.microsoft.com/office/drawing/2014/main" id="{52434212-11B4-4A5D-8F14-EBA5C47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812" y="158785"/>
            <a:ext cx="2228330" cy="10629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8012" y="1216132"/>
            <a:ext cx="10640086" cy="2491586"/>
          </a:xfrm>
        </p:spPr>
        <p:txBody>
          <a:bodyPr>
            <a:normAutofit/>
          </a:bodyPr>
          <a:lstStyle/>
          <a:p>
            <a:pPr algn="ctr"/>
            <a:r>
              <a:rPr lang="en-US" sz="3600" dirty="0">
                <a:solidFill>
                  <a:srgbClr val="035A91"/>
                </a:solidFill>
                <a:effectLst/>
                <a:latin typeface="Avenir LT Std 35 Light" panose="020B0402020203020204" pitchFamily="34" charset="0"/>
                <a:cs typeface="Times New Roman" pitchFamily="18" charset="0"/>
              </a:rPr>
              <a:t>Life, Accidental Death &amp; Dismemberment (AD&amp;D)</a:t>
            </a:r>
            <a:br>
              <a:rPr lang="en-US" sz="3600" dirty="0">
                <a:solidFill>
                  <a:srgbClr val="035A91"/>
                </a:solidFill>
                <a:effectLst/>
                <a:latin typeface="Avenir LT Std 35 Light" panose="020B0402020203020204" pitchFamily="34" charset="0"/>
                <a:cs typeface="Times New Roman" pitchFamily="18" charset="0"/>
              </a:rPr>
            </a:br>
            <a:r>
              <a:rPr lang="en-US" sz="3600" dirty="0">
                <a:solidFill>
                  <a:srgbClr val="035A91"/>
                </a:solidFill>
                <a:effectLst/>
                <a:latin typeface="Avenir LT Std 35 Light" panose="020B0402020203020204" pitchFamily="34" charset="0"/>
                <a:cs typeface="Times New Roman" pitchFamily="18" charset="0"/>
              </a:rPr>
              <a:t>&amp;</a:t>
            </a:r>
            <a:br>
              <a:rPr lang="en-US" sz="3600" dirty="0">
                <a:solidFill>
                  <a:srgbClr val="035A91"/>
                </a:solidFill>
                <a:effectLst/>
                <a:latin typeface="Avenir LT Std 35 Light" panose="020B0402020203020204" pitchFamily="34" charset="0"/>
                <a:cs typeface="Times New Roman" pitchFamily="18" charset="0"/>
              </a:rPr>
            </a:br>
            <a:r>
              <a:rPr lang="en-US" sz="3600" dirty="0">
                <a:solidFill>
                  <a:srgbClr val="035A91"/>
                </a:solidFill>
                <a:effectLst/>
                <a:latin typeface="Avenir LT Std 35 Light" panose="020B0402020203020204" pitchFamily="34" charset="0"/>
                <a:cs typeface="Times New Roman" pitchFamily="18" charset="0"/>
              </a:rPr>
              <a:t>Long-Term Disability Insurance</a:t>
            </a:r>
            <a:r>
              <a:rPr lang="en-US" sz="3600" dirty="0">
                <a:solidFill>
                  <a:srgbClr val="960000"/>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rPr>
              <a:t/>
            </a:r>
            <a:br>
              <a:rPr lang="en-US" sz="3600" dirty="0">
                <a:solidFill>
                  <a:srgbClr val="960000"/>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2000" b="1" dirty="0">
                <a:solidFill>
                  <a:schemeClr val="bg1"/>
                </a:solidFill>
                <a:effectLst/>
                <a:latin typeface="Calibri" panose="020F0502020204030204" pitchFamily="34" charset="0"/>
                <a:cs typeface="Times New Roman" pitchFamily="18" charset="0"/>
              </a:rPr>
              <a:t>Provided by</a:t>
            </a: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32</a:t>
            </a:fld>
            <a:endParaRPr lang="en-US"/>
          </a:p>
        </p:txBody>
      </p:sp>
      <p:pic>
        <p:nvPicPr>
          <p:cNvPr id="10" name="Picture 9" descr="A close up of a sign&#10;&#10;Description generated with very high confidence">
            <a:extLst>
              <a:ext uri="{FF2B5EF4-FFF2-40B4-BE49-F238E27FC236}">
                <a16:creationId xmlns:a16="http://schemas.microsoft.com/office/drawing/2014/main" id="{B3C7971E-DD9C-453F-9945-AF6B9C5147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descr="A picture containing clipart&#10;&#10;Description generated with very high confidence">
            <a:extLst>
              <a:ext uri="{FF2B5EF4-FFF2-40B4-BE49-F238E27FC236}">
                <a16:creationId xmlns:a16="http://schemas.microsoft.com/office/drawing/2014/main" id="{986B0327-3904-46FB-99F1-68C5CB925A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166" y="3886200"/>
            <a:ext cx="3431778" cy="221938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854" y="76200"/>
            <a:ext cx="2396106" cy="114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864" y="1219200"/>
            <a:ext cx="12188824" cy="1409868"/>
          </a:xfrm>
        </p:spPr>
        <p:txBody>
          <a:bodyPr>
            <a:noAutofit/>
          </a:bodyPr>
          <a:lstStyle/>
          <a:p>
            <a:pPr algn="ctr"/>
            <a:r>
              <a:rPr lang="en-US" sz="3500" dirty="0">
                <a:solidFill>
                  <a:srgbClr val="035A91"/>
                </a:solidFill>
                <a:effectLst/>
                <a:latin typeface="Avenir LT Std 35 Light" panose="020B0402020203020204" pitchFamily="34" charset="0"/>
                <a:cs typeface="Times New Roman" pitchFamily="18" charset="0"/>
              </a:rPr>
              <a:t>Postdoctoral Trainee Benefits Program</a:t>
            </a:r>
            <a:br>
              <a:rPr lang="en-US" sz="3500" dirty="0">
                <a:solidFill>
                  <a:srgbClr val="035A91"/>
                </a:solidFill>
                <a:effectLst/>
                <a:latin typeface="Avenir LT Std 35 Light" panose="020B0402020203020204" pitchFamily="34" charset="0"/>
                <a:cs typeface="Times New Roman" pitchFamily="18" charset="0"/>
              </a:rPr>
            </a:br>
            <a:r>
              <a:rPr lang="en-US" sz="3500" dirty="0">
                <a:solidFill>
                  <a:srgbClr val="035A91"/>
                </a:solidFill>
                <a:effectLst/>
                <a:latin typeface="Avenir LT Std 35 Light" panose="020B0402020203020204" pitchFamily="34" charset="0"/>
                <a:cs typeface="Times New Roman" pitchFamily="18" charset="0"/>
              </a:rPr>
              <a:t> </a:t>
            </a:r>
            <a:r>
              <a:rPr lang="en-US" sz="3500" b="1" dirty="0">
                <a:solidFill>
                  <a:srgbClr val="035A91"/>
                </a:solidFill>
                <a:effectLst/>
                <a:latin typeface="Avenir LT Std 35 Light" panose="020B0402020203020204" pitchFamily="34" charset="0"/>
                <a:cs typeface="Times New Roman" pitchFamily="18" charset="0"/>
              </a:rPr>
              <a:t/>
            </a:r>
            <a:br>
              <a:rPr lang="en-US" sz="3500" b="1" dirty="0">
                <a:solidFill>
                  <a:srgbClr val="035A91"/>
                </a:solidFill>
                <a:effectLst/>
                <a:latin typeface="Avenir LT Std 35 Light" panose="020B0402020203020204" pitchFamily="34" charset="0"/>
                <a:cs typeface="Times New Roman" pitchFamily="18" charset="0"/>
              </a:rPr>
            </a:br>
            <a:r>
              <a:rPr lang="en-US" sz="3500" dirty="0">
                <a:solidFill>
                  <a:srgbClr val="035A91"/>
                </a:solidFill>
                <a:effectLst/>
                <a:latin typeface="Avenir LT Std 35 Light" panose="020B0402020203020204" pitchFamily="34" charset="0"/>
                <a:cs typeface="Times New Roman" pitchFamily="18" charset="0"/>
              </a:rPr>
              <a:t>Life, Accidental Death &amp; Dismemberment Insurance</a:t>
            </a:r>
            <a:endParaRPr lang="en-US" sz="2400" dirty="0">
              <a:solidFill>
                <a:srgbClr val="035A9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33</a:t>
            </a:fld>
            <a:endParaRPr lang="en-US"/>
          </a:p>
        </p:txBody>
      </p:sp>
      <p:sp>
        <p:nvSpPr>
          <p:cNvPr id="19461" name="TextBox 24"/>
          <p:cNvSpPr txBox="1">
            <a:spLocks noChangeArrowheads="1"/>
          </p:cNvSpPr>
          <p:nvPr/>
        </p:nvSpPr>
        <p:spPr bwMode="auto">
          <a:xfrm>
            <a:off x="1979612" y="2862834"/>
            <a:ext cx="9600009" cy="286232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plan pays $40,000 in the event of a death</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An additional benefit of $40,000 is paid for AD&amp;D if the death is due to an accident</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Postdoctoral Trainees holding J-1 Visa status and their dependents holding J-2 Visa status, will have the required coverage listed below: </a:t>
            </a:r>
          </a:p>
          <a:p>
            <a:pPr marL="800100" lvl="1" indent="-342900">
              <a:buFont typeface="Arial" panose="020B0604020202020204" pitchFamily="34" charset="0"/>
              <a:buChar char="•"/>
            </a:pPr>
            <a:r>
              <a:rPr lang="en-US" b="1" dirty="0">
                <a:solidFill>
                  <a:srgbClr val="035A91"/>
                </a:solidFill>
                <a:latin typeface="Calibri" panose="020F0502020204030204" pitchFamily="34" charset="0"/>
                <a:cs typeface="Times New Roman" pitchFamily="18" charset="0"/>
              </a:rPr>
              <a:t>Medical Evacuation </a:t>
            </a:r>
            <a:r>
              <a:rPr lang="en-US" dirty="0">
                <a:solidFill>
                  <a:schemeClr val="bg1"/>
                </a:solidFill>
                <a:latin typeface="Calibri" panose="020F0502020204030204" pitchFamily="34" charset="0"/>
                <a:cs typeface="Times New Roman" pitchFamily="18" charset="0"/>
              </a:rPr>
              <a:t>= $50,000</a:t>
            </a:r>
          </a:p>
          <a:p>
            <a:pPr marL="800100" lvl="1" indent="-342900">
              <a:buFont typeface="Arial" panose="020B0604020202020204" pitchFamily="34" charset="0"/>
              <a:buChar char="•"/>
            </a:pPr>
            <a:r>
              <a:rPr lang="en-US" b="1" dirty="0">
                <a:solidFill>
                  <a:srgbClr val="035A91"/>
                </a:solidFill>
                <a:latin typeface="Calibri" panose="020F0502020204030204" pitchFamily="34" charset="0"/>
                <a:cs typeface="Times New Roman" pitchFamily="18" charset="0"/>
              </a:rPr>
              <a:t>Repatriation</a:t>
            </a:r>
            <a:r>
              <a:rPr lang="en-US" dirty="0">
                <a:solidFill>
                  <a:schemeClr val="bg1"/>
                </a:solidFill>
                <a:latin typeface="Calibri" panose="020F0502020204030204" pitchFamily="34" charset="0"/>
                <a:cs typeface="Times New Roman" pitchFamily="18" charset="0"/>
              </a:rPr>
              <a:t> = $25,000</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 Premiums are paid by Vanderbilt University Medical Center</a:t>
            </a:r>
          </a:p>
        </p:txBody>
      </p:sp>
      <p:pic>
        <p:nvPicPr>
          <p:cNvPr id="9" name="Picture 8" descr="A close up of a sign&#10;&#10;Description generated with very high confidence">
            <a:extLst>
              <a:ext uri="{FF2B5EF4-FFF2-40B4-BE49-F238E27FC236}">
                <a16:creationId xmlns:a16="http://schemas.microsoft.com/office/drawing/2014/main" id="{45F7AD64-5838-42FB-931F-1ED2E9375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2715586"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556" y="838200"/>
            <a:ext cx="12188825" cy="1524000"/>
          </a:xfrm>
        </p:spPr>
        <p:txBody>
          <a:bodyPr>
            <a:normAutofit fontScale="90000"/>
          </a:bodyPr>
          <a:lstStyle/>
          <a:p>
            <a:pPr algn="ct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3900" dirty="0">
                <a:solidFill>
                  <a:srgbClr val="960000"/>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rPr>
              <a:t> </a:t>
            </a:r>
            <a:r>
              <a:rPr lang="en-US" sz="3900" dirty="0">
                <a:solidFill>
                  <a:srgbClr val="035A91"/>
                </a:solidFill>
                <a:effectLst/>
                <a:latin typeface="Avenir LT Std 35 Light" panose="020B0402020203020204" pitchFamily="34" charset="0"/>
                <a:cs typeface="Times New Roman" pitchFamily="18" charset="0"/>
              </a:rPr>
              <a:t>Postdoctoral Trainee Benefits Program</a:t>
            </a:r>
            <a:br>
              <a:rPr lang="en-US" sz="3900" dirty="0">
                <a:solidFill>
                  <a:srgbClr val="035A91"/>
                </a:solidFill>
                <a:effectLst/>
                <a:latin typeface="Avenir LT Std 35 Light" panose="020B0402020203020204" pitchFamily="34" charset="0"/>
                <a:cs typeface="Times New Roman" pitchFamily="18" charset="0"/>
              </a:rPr>
            </a:br>
            <a:r>
              <a:rPr lang="en-US" sz="3900" dirty="0">
                <a:solidFill>
                  <a:srgbClr val="035A91"/>
                </a:solidFill>
                <a:effectLst/>
                <a:latin typeface="Avenir LT Std 35 Light" panose="020B0402020203020204" pitchFamily="34" charset="0"/>
                <a:cs typeface="Times New Roman" pitchFamily="18" charset="0"/>
              </a:rPr>
              <a:t> </a:t>
            </a:r>
            <a:r>
              <a:rPr lang="en-US" sz="3900" b="1" dirty="0">
                <a:solidFill>
                  <a:srgbClr val="035A91"/>
                </a:solidFill>
                <a:effectLst/>
                <a:latin typeface="Avenir LT Std 35 Light" panose="020B0402020203020204" pitchFamily="34" charset="0"/>
                <a:cs typeface="Times New Roman" pitchFamily="18" charset="0"/>
              </a:rPr>
              <a:t/>
            </a:r>
            <a:br>
              <a:rPr lang="en-US" sz="3900" b="1" dirty="0">
                <a:solidFill>
                  <a:srgbClr val="035A91"/>
                </a:solidFill>
                <a:effectLst/>
                <a:latin typeface="Avenir LT Std 35 Light" panose="020B0402020203020204" pitchFamily="34" charset="0"/>
                <a:cs typeface="Times New Roman" pitchFamily="18" charset="0"/>
              </a:rPr>
            </a:br>
            <a:r>
              <a:rPr lang="en-US" sz="3900" dirty="0">
                <a:solidFill>
                  <a:srgbClr val="035A91"/>
                </a:solidFill>
                <a:effectLst/>
                <a:latin typeface="Avenir LT Std 35 Light" panose="020B0402020203020204" pitchFamily="34" charset="0"/>
                <a:cs typeface="Times New Roman" pitchFamily="18" charset="0"/>
              </a:rPr>
              <a:t>Long-Term Disability Insurance (LTD)</a:t>
            </a:r>
            <a:endParaRPr lang="en-US" sz="3900" b="1" dirty="0">
              <a:solidFill>
                <a:srgbClr val="035A91"/>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34</a:t>
            </a:fld>
            <a:endParaRPr lang="en-US"/>
          </a:p>
        </p:txBody>
      </p:sp>
      <p:sp>
        <p:nvSpPr>
          <p:cNvPr id="20485" name="TextBox 24"/>
          <p:cNvSpPr txBox="1">
            <a:spLocks noChangeArrowheads="1"/>
          </p:cNvSpPr>
          <p:nvPr/>
        </p:nvSpPr>
        <p:spPr bwMode="auto">
          <a:xfrm>
            <a:off x="1534763" y="2819400"/>
            <a:ext cx="9138618" cy="2834622"/>
          </a:xfrm>
          <a:prstGeom prst="rect">
            <a:avLst/>
          </a:prstGeom>
          <a:noFill/>
          <a:ln w="9525">
            <a:noFill/>
            <a:miter lim="800000"/>
            <a:headEnd/>
            <a:tailEnd/>
          </a:ln>
        </p:spPr>
        <p:txBody>
          <a:bodyPr wrap="square">
            <a:spAutoFit/>
          </a:bodyPr>
          <a:lstStyle/>
          <a:p>
            <a:pPr marL="342900" indent="-342900" eaLnBrk="1" hangingPunct="1">
              <a:lnSpc>
                <a:spcPct val="90000"/>
              </a:lnSpc>
              <a:buSzPct val="750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benefit waiting period is 180 days of disability </a:t>
            </a:r>
          </a:p>
          <a:p>
            <a:pPr eaLnBrk="1" hangingPunct="1">
              <a:lnSpc>
                <a:spcPct val="90000"/>
              </a:lnSpc>
              <a:buSzPct val="75000"/>
            </a:pPr>
            <a:endParaRPr lang="en-US" dirty="0">
              <a:solidFill>
                <a:schemeClr val="bg1"/>
              </a:solidFill>
              <a:latin typeface="Calibri" panose="020F0502020204030204" pitchFamily="34" charset="0"/>
              <a:cs typeface="Times New Roman" pitchFamily="18" charset="0"/>
            </a:endParaRPr>
          </a:p>
          <a:p>
            <a:pPr marL="342900" indent="-342900" eaLnBrk="1" hangingPunct="1">
              <a:lnSpc>
                <a:spcPct val="90000"/>
              </a:lnSpc>
              <a:buSzPct val="750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plan will pay 60% of the first $10,000 of your monthly pre-disability earnings for an eligible disability</a:t>
            </a:r>
          </a:p>
          <a:p>
            <a:pPr eaLnBrk="1" hangingPunct="1">
              <a:lnSpc>
                <a:spcPct val="90000"/>
              </a:lnSpc>
              <a:buSzPct val="75000"/>
            </a:pPr>
            <a:endParaRPr lang="en-US" dirty="0">
              <a:solidFill>
                <a:schemeClr val="bg1"/>
              </a:solidFill>
              <a:latin typeface="Calibri" panose="020F0502020204030204" pitchFamily="34" charset="0"/>
              <a:cs typeface="Times New Roman" pitchFamily="18" charset="0"/>
            </a:endParaRPr>
          </a:p>
          <a:p>
            <a:pPr marL="342900" indent="-342900" eaLnBrk="1" hangingPunct="1">
              <a:lnSpc>
                <a:spcPct val="90000"/>
              </a:lnSpc>
              <a:buSzPct val="750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maximum monthly benefit is $6,000. This benefit is reduced by deductible income such as worker’s compensation</a:t>
            </a:r>
          </a:p>
          <a:p>
            <a:pPr marL="342900" indent="-342900" eaLnBrk="1" hangingPunct="1">
              <a:lnSpc>
                <a:spcPct val="90000"/>
              </a:lnSpc>
              <a:buClr>
                <a:srgbClr val="543466"/>
              </a:buClr>
              <a:buSzPct val="750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eaLnBrk="1" hangingPunct="1">
              <a:lnSpc>
                <a:spcPct val="90000"/>
              </a:lnSpc>
              <a:buSzPct val="750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Once approved, benefits are payable each month while you are disabled up to age 65</a:t>
            </a:r>
          </a:p>
          <a:p>
            <a:pPr marL="342900" indent="-342900" eaLnBrk="1" hangingPunct="1">
              <a:lnSpc>
                <a:spcPct val="90000"/>
              </a:lnSpc>
              <a:buSzPct val="7500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eaLnBrk="1" hangingPunct="1">
              <a:lnSpc>
                <a:spcPct val="90000"/>
              </a:lnSpc>
              <a:buSzPct val="750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Premiums are paid by Vanderbilt University Medical Center</a:t>
            </a:r>
          </a:p>
        </p:txBody>
      </p:sp>
      <p:pic>
        <p:nvPicPr>
          <p:cNvPr id="9" name="Picture 8" descr="A close up of a sign&#10;&#10;Description generated with very high confidence">
            <a:extLst>
              <a:ext uri="{FF2B5EF4-FFF2-40B4-BE49-F238E27FC236}">
                <a16:creationId xmlns:a16="http://schemas.microsoft.com/office/drawing/2014/main" id="{E4583503-F48D-4991-9637-A6EAC5C19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2" y="76200"/>
            <a:ext cx="2371827" cy="11314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25177" y="560209"/>
            <a:ext cx="8836898" cy="990600"/>
          </a:xfrm>
        </p:spPr>
        <p:txBody>
          <a:bodyPr>
            <a:noAutofit/>
          </a:bodyPr>
          <a:lstStyle/>
          <a:p>
            <a:pPr algn="ctr"/>
            <a:r>
              <a:rPr lang="en-US" sz="3500" dirty="0">
                <a:solidFill>
                  <a:srgbClr val="035A91"/>
                </a:solidFill>
                <a:latin typeface="Avenir LT Std 35 Light" panose="020B0402020203020204" pitchFamily="34" charset="0"/>
                <a:cs typeface="Times New Roman" pitchFamily="18" charset="0"/>
              </a:rPr>
              <a:t/>
            </a:r>
            <a:br>
              <a:rPr lang="en-US" sz="3500" dirty="0">
                <a:solidFill>
                  <a:srgbClr val="035A91"/>
                </a:solidFill>
                <a:latin typeface="Avenir LT Std 35 Light" panose="020B0402020203020204" pitchFamily="34" charset="0"/>
                <a:cs typeface="Times New Roman" pitchFamily="18" charset="0"/>
              </a:rPr>
            </a:br>
            <a:r>
              <a:rPr lang="en-US" sz="3500" dirty="0">
                <a:solidFill>
                  <a:srgbClr val="035A91"/>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rPr>
              <a:t> </a:t>
            </a:r>
            <a:r>
              <a:rPr lang="en-US" sz="3500" dirty="0">
                <a:solidFill>
                  <a:srgbClr val="035A91"/>
                </a:solidFill>
                <a:effectLst/>
                <a:latin typeface="Avenir LT Std 35 Light" panose="020B0402020203020204" pitchFamily="34" charset="0"/>
                <a:cs typeface="Times New Roman" pitchFamily="18" charset="0"/>
              </a:rPr>
              <a:t>The Open Enrollment Process</a:t>
            </a:r>
            <a:endParaRPr lang="en-US" sz="3500" b="1" dirty="0">
              <a:ln w="12700">
                <a:solidFill>
                  <a:sysClr val="windowText" lastClr="000000"/>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35</a:t>
            </a:fld>
            <a:endParaRPr lang="en-US"/>
          </a:p>
        </p:txBody>
      </p:sp>
      <p:sp>
        <p:nvSpPr>
          <p:cNvPr id="21510" name="TextBox 23"/>
          <p:cNvSpPr txBox="1">
            <a:spLocks noChangeArrowheads="1"/>
          </p:cNvSpPr>
          <p:nvPr/>
        </p:nvSpPr>
        <p:spPr bwMode="auto">
          <a:xfrm>
            <a:off x="1198583" y="1658194"/>
            <a:ext cx="9690086" cy="5078313"/>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Visit the Gallagher Benefit Services website at </a:t>
            </a:r>
            <a:r>
              <a:rPr lang="en-US" u="sng" dirty="0">
                <a:solidFill>
                  <a:srgbClr val="0000FF"/>
                </a:solidFill>
                <a:latin typeface="Calibri" panose="020F0502020204030204" pitchFamily="34" charset="0"/>
                <a:cs typeface="Times New Roman" pitchFamily="18" charset="0"/>
              </a:rPr>
              <a:t>clients.garnett-powers.com/</a:t>
            </a:r>
            <a:r>
              <a:rPr lang="en-US" u="sng" dirty="0" err="1">
                <a:solidFill>
                  <a:srgbClr val="0000FF"/>
                </a:solidFill>
                <a:latin typeface="Calibri" panose="020F0502020204030204" pitchFamily="34" charset="0"/>
                <a:cs typeface="Times New Roman" pitchFamily="18" charset="0"/>
              </a:rPr>
              <a:t>pd</a:t>
            </a:r>
            <a:r>
              <a:rPr lang="en-US" u="sng" dirty="0">
                <a:solidFill>
                  <a:srgbClr val="0000FF"/>
                </a:solidFill>
                <a:latin typeface="Calibri" panose="020F0502020204030204" pitchFamily="34" charset="0"/>
                <a:cs typeface="Times New Roman" pitchFamily="18" charset="0"/>
              </a:rPr>
              <a:t>/</a:t>
            </a:r>
            <a:r>
              <a:rPr lang="en-US" u="sng" dirty="0" err="1">
                <a:solidFill>
                  <a:srgbClr val="0000FF"/>
                </a:solidFill>
                <a:latin typeface="Calibri" panose="020F0502020204030204" pitchFamily="34" charset="0"/>
                <a:cs typeface="Times New Roman" pitchFamily="18" charset="0"/>
              </a:rPr>
              <a:t>vumc</a:t>
            </a:r>
            <a:r>
              <a:rPr lang="en-US" u="sng" dirty="0">
                <a:solidFill>
                  <a:srgbClr val="0000FF"/>
                </a:solidFill>
                <a:latin typeface="Calibri" panose="020F0502020204030204" pitchFamily="34" charset="0"/>
                <a:cs typeface="Times New Roman" pitchFamily="18" charset="0"/>
              </a:rPr>
              <a:t>/ </a:t>
            </a:r>
            <a:r>
              <a:rPr lang="en-US" dirty="0">
                <a:solidFill>
                  <a:schemeClr val="bg1"/>
                </a:solidFill>
                <a:latin typeface="Calibri" panose="020F0502020204030204" pitchFamily="34" charset="0"/>
                <a:cs typeface="Times New Roman" pitchFamily="18" charset="0"/>
              </a:rPr>
              <a:t>and click on </a:t>
            </a:r>
            <a:r>
              <a:rPr lang="en-US" b="1" dirty="0">
                <a:solidFill>
                  <a:schemeClr val="bg1"/>
                </a:solidFill>
                <a:latin typeface="Calibri" panose="020F0502020204030204" pitchFamily="34" charset="0"/>
                <a:cs typeface="Times New Roman" pitchFamily="18" charset="0"/>
              </a:rPr>
              <a:t>LOGIN</a:t>
            </a:r>
            <a:r>
              <a:rPr lang="en-US" dirty="0">
                <a:solidFill>
                  <a:schemeClr val="bg1"/>
                </a:solidFill>
                <a:latin typeface="Calibri" panose="020F0502020204030204" pitchFamily="34" charset="0"/>
                <a:cs typeface="Times New Roman" pitchFamily="18" charset="0"/>
              </a:rPr>
              <a:t> in the top right corner.</a:t>
            </a:r>
            <a:endParaRPr lang="en-US" b="1"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Login as a RETURNING USER. Utilize the Forgot User ID or Password link if necessary.</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rgbClr val="FF0000"/>
                </a:solidFill>
                <a:latin typeface="Calibri" panose="020F0502020204030204" pitchFamily="34" charset="0"/>
                <a:cs typeface="Times New Roman" pitchFamily="18" charset="0"/>
              </a:rPr>
              <a:t>Once you have logged in, click on “Begin My Enrollment.”</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Please check the plan bundle in which you wish to be enrolled for Plan Year 2024 – 2025.</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Once complete,</a:t>
            </a:r>
            <a:r>
              <a:rPr lang="en-US" dirty="0">
                <a:solidFill>
                  <a:schemeClr val="bg1"/>
                </a:solidFill>
                <a:latin typeface="Calibri" panose="020F0502020204030204" pitchFamily="34" charset="0"/>
              </a:rPr>
              <a:t> please confirm that you have read and understand the COBRA Initial Notification, Health Insurance Marketplace Notice, and Insurance Carrier Privacy Notice, then click  </a:t>
            </a:r>
            <a:r>
              <a:rPr lang="en-US" i="1" dirty="0">
                <a:solidFill>
                  <a:schemeClr val="bg1"/>
                </a:solidFill>
                <a:latin typeface="Calibri" panose="020F0502020204030204" pitchFamily="34" charset="0"/>
              </a:rPr>
              <a:t>Submit and Create Printable Enrollment Form</a:t>
            </a:r>
            <a:r>
              <a:rPr lang="en-US" dirty="0">
                <a:solidFill>
                  <a:schemeClr val="bg1"/>
                </a:solidFill>
                <a:latin typeface="Calibri" panose="020F0502020204030204" pitchFamily="34" charset="0"/>
              </a:rPr>
              <a:t>. Remember to print a copy for your records.</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An e-mail will be sent no later than </a:t>
            </a:r>
            <a:r>
              <a:rPr lang="en-US" b="1" dirty="0">
                <a:solidFill>
                  <a:schemeClr val="bg1"/>
                </a:solidFill>
                <a:latin typeface="Calibri" panose="020F0502020204030204" pitchFamily="34" charset="0"/>
                <a:cs typeface="Times New Roman" pitchFamily="18" charset="0"/>
              </a:rPr>
              <a:t>September 20, 2024 </a:t>
            </a:r>
            <a:r>
              <a:rPr lang="en-US" dirty="0">
                <a:solidFill>
                  <a:schemeClr val="bg1"/>
                </a:solidFill>
                <a:latin typeface="Calibri" panose="020F0502020204030204" pitchFamily="34" charset="0"/>
                <a:cs typeface="Times New Roman" pitchFamily="18" charset="0"/>
              </a:rPr>
              <a:t>confirming your new enrollment status.</a:t>
            </a:r>
          </a:p>
          <a:p>
            <a:pPr marL="285750" indent="-2857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285750" indent="-28575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ID cards for any new coverage will be mailed to your home directly from the Insurance Carriers </a:t>
            </a:r>
            <a:r>
              <a:rPr lang="en-US" b="1" dirty="0">
                <a:solidFill>
                  <a:schemeClr val="bg1"/>
                </a:solidFill>
                <a:latin typeface="Calibri" panose="020F0502020204030204" pitchFamily="34" charset="0"/>
                <a:cs typeface="Times New Roman" pitchFamily="18" charset="0"/>
              </a:rPr>
              <a:t>(Aetna Medical Only)</a:t>
            </a:r>
          </a:p>
          <a:p>
            <a:endParaRPr lang="en-US" dirty="0">
              <a:solidFill>
                <a:schemeClr val="bg1"/>
              </a:solidFill>
              <a:latin typeface="Calibri" panose="020F0502020204030204" pitchFamily="34" charset="0"/>
            </a:endParaRPr>
          </a:p>
        </p:txBody>
      </p:sp>
      <p:pic>
        <p:nvPicPr>
          <p:cNvPr id="9" name="Picture 8" descr="A close up of a sign&#10;&#10;Description generated with very high confidence">
            <a:extLst>
              <a:ext uri="{FF2B5EF4-FFF2-40B4-BE49-F238E27FC236}">
                <a16:creationId xmlns:a16="http://schemas.microsoft.com/office/drawing/2014/main" id="{59FA8AAA-E944-47BB-A951-A2AB75B1F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45" y="87243"/>
            <a:ext cx="2692436" cy="1284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12188825" cy="990600"/>
          </a:xfrm>
        </p:spPr>
        <p:txBody>
          <a:bodyPr>
            <a:noAutofit/>
          </a:bodyPr>
          <a:lstStyle/>
          <a:p>
            <a:pPr algn="ctr"/>
            <a:r>
              <a:rPr lang="en-US" sz="3500" dirty="0">
                <a:latin typeface="Avenir LT Std 35 Light" panose="020B0402020203020204" pitchFamily="34" charset="0"/>
                <a:cs typeface="Times New Roman" pitchFamily="18" charset="0"/>
              </a:rPr>
              <a:t/>
            </a:r>
            <a:br>
              <a:rPr lang="en-US" sz="3500" dirty="0">
                <a:latin typeface="Avenir LT Std 35 Light" panose="020B0402020203020204" pitchFamily="34" charset="0"/>
                <a:cs typeface="Times New Roman" pitchFamily="18" charset="0"/>
              </a:rPr>
            </a:br>
            <a:r>
              <a:rPr lang="en-US" sz="3500" dirty="0">
                <a:solidFill>
                  <a:srgbClr val="960000"/>
                </a:solidFill>
                <a:effectLst>
                  <a:outerShdw blurRad="38100" dist="38100" dir="2700000" algn="tl">
                    <a:srgbClr val="000000">
                      <a:alpha val="43137"/>
                    </a:srgbClr>
                  </a:outerShdw>
                </a:effectLst>
                <a:latin typeface="Avenir LT Std 35 Light" panose="020B0402020203020204" pitchFamily="34" charset="0"/>
                <a:cs typeface="Times New Roman" pitchFamily="18" charset="0"/>
              </a:rPr>
              <a:t> </a:t>
            </a:r>
            <a:r>
              <a:rPr lang="en-US" sz="3500" dirty="0">
                <a:solidFill>
                  <a:srgbClr val="035A91"/>
                </a:solidFill>
                <a:effectLst/>
                <a:latin typeface="Avenir LT Std 35 Light" panose="020B0402020203020204" pitchFamily="34" charset="0"/>
                <a:cs typeface="Times New Roman" pitchFamily="18" charset="0"/>
              </a:rPr>
              <a:t>Family Member Eligibility</a:t>
            </a:r>
            <a:endParaRPr lang="en-US" sz="3500" b="1" u="sng" dirty="0">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36</a:t>
            </a:fld>
            <a:endParaRPr lang="en-US"/>
          </a:p>
        </p:txBody>
      </p:sp>
      <p:sp>
        <p:nvSpPr>
          <p:cNvPr id="23557" name="TextBox 23"/>
          <p:cNvSpPr txBox="1">
            <a:spLocks noChangeArrowheads="1"/>
          </p:cNvSpPr>
          <p:nvPr/>
        </p:nvSpPr>
        <p:spPr bwMode="auto">
          <a:xfrm>
            <a:off x="1255712" y="1467534"/>
            <a:ext cx="9677400" cy="646331"/>
          </a:xfrm>
          <a:prstGeom prst="rect">
            <a:avLst/>
          </a:prstGeom>
          <a:noFill/>
          <a:ln w="9525">
            <a:noFill/>
            <a:miter lim="800000"/>
            <a:headEnd/>
            <a:tailEnd/>
          </a:ln>
        </p:spPr>
        <p:txBody>
          <a:bodyPr wrap="square">
            <a:spAutoFit/>
          </a:bodyPr>
          <a:lstStyle/>
          <a:p>
            <a:pPr algn="ctr"/>
            <a:r>
              <a:rPr lang="en-US" dirty="0">
                <a:solidFill>
                  <a:schemeClr val="bg1"/>
                </a:solidFill>
                <a:latin typeface="Calibri" panose="020F0502020204030204" pitchFamily="34" charset="0"/>
                <a:cs typeface="Times New Roman" pitchFamily="18" charset="0"/>
              </a:rPr>
              <a:t>Family member eligibility requirements are the same as the family member eligibility requirements for the Vanderbilt University Medical Center faculty/staff plans.</a:t>
            </a:r>
          </a:p>
        </p:txBody>
      </p:sp>
      <p:sp>
        <p:nvSpPr>
          <p:cNvPr id="9" name="TextBox 8"/>
          <p:cNvSpPr txBox="1"/>
          <p:nvPr/>
        </p:nvSpPr>
        <p:spPr>
          <a:xfrm>
            <a:off x="0" y="2362200"/>
            <a:ext cx="12188825" cy="369332"/>
          </a:xfrm>
          <a:prstGeom prst="rect">
            <a:avLst/>
          </a:prstGeom>
          <a:noFill/>
        </p:spPr>
        <p:txBody>
          <a:bodyPr wrap="square" rtlCol="0">
            <a:spAutoFit/>
          </a:bodyPr>
          <a:lstStyle/>
          <a:p>
            <a:r>
              <a:rPr lang="en-US" b="1" dirty="0">
                <a:solidFill>
                  <a:schemeClr val="bg1"/>
                </a:solidFill>
                <a:latin typeface="Calibri" panose="020F0502020204030204" pitchFamily="34" charset="0"/>
                <a:cs typeface="Times New Roman" pitchFamily="18" charset="0"/>
              </a:rPr>
              <a:t>	        The Major Family Member Categories Are:</a:t>
            </a:r>
          </a:p>
        </p:txBody>
      </p:sp>
      <p:sp>
        <p:nvSpPr>
          <p:cNvPr id="10" name="TextBox 9"/>
          <p:cNvSpPr txBox="1"/>
          <p:nvPr/>
        </p:nvSpPr>
        <p:spPr>
          <a:xfrm>
            <a:off x="1625176" y="2743200"/>
            <a:ext cx="9574636" cy="230832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Spouse</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Natural or adopted children to age 26 regardless of student status</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Stepchildren may be included if they live with the Postdoc and are supported at more </a:t>
            </a:r>
          </a:p>
          <a:p>
            <a:pPr marL="342900" indent="-342900"/>
            <a:r>
              <a:rPr lang="en-US" dirty="0">
                <a:solidFill>
                  <a:schemeClr val="bg1"/>
                </a:solidFill>
                <a:latin typeface="Calibri" panose="020F0502020204030204" pitchFamily="34" charset="0"/>
                <a:cs typeface="Times New Roman" pitchFamily="18" charset="0"/>
              </a:rPr>
              <a:t>      than 50% and claimed as a tax dependent</a:t>
            </a:r>
          </a:p>
          <a:p>
            <a:endParaRPr lang="en-US" dirty="0">
              <a:solidFill>
                <a:schemeClr val="bg1"/>
              </a:solidFill>
              <a:latin typeface="Calibri" panose="020F0502020204030204" pitchFamily="34" charset="0"/>
              <a:cs typeface="Times New Roman" pitchFamily="18" charset="0"/>
            </a:endParaRPr>
          </a:p>
          <a:p>
            <a:pPr lvl="1"/>
            <a:r>
              <a:rPr lang="en-US" b="1" dirty="0">
                <a:solidFill>
                  <a:schemeClr val="bg1"/>
                </a:solidFill>
                <a:latin typeface="Calibri" panose="020F0502020204030204" pitchFamily="34" charset="0"/>
                <a:cs typeface="Times New Roman" pitchFamily="18" charset="0"/>
              </a:rPr>
              <a:t>			</a:t>
            </a:r>
          </a:p>
        </p:txBody>
      </p:sp>
      <p:pic>
        <p:nvPicPr>
          <p:cNvPr id="13" name="Picture 12" descr="A close up of a sign&#10;&#10;Description generated with very high confidence">
            <a:extLst>
              <a:ext uri="{FF2B5EF4-FFF2-40B4-BE49-F238E27FC236}">
                <a16:creationId xmlns:a16="http://schemas.microsoft.com/office/drawing/2014/main" id="{B8036966-0E1A-41E5-B927-B7D879804D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156856"/>
            <a:ext cx="2377421" cy="1134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25177" y="228600"/>
            <a:ext cx="8836898" cy="990600"/>
          </a:xfrm>
        </p:spPr>
        <p:txBody>
          <a:bodyPr>
            <a:normAutofit/>
          </a:bodyPr>
          <a:lstStyle/>
          <a:p>
            <a:pPr algn="ctr"/>
            <a:r>
              <a:rPr lang="en-US" sz="3500" dirty="0">
                <a:solidFill>
                  <a:srgbClr val="035A91"/>
                </a:solidFill>
                <a:effectLst/>
                <a:latin typeface="Avenir LT Std 35 Light" panose="020B0402020203020204" pitchFamily="34" charset="0"/>
                <a:cs typeface="Times New Roman" pitchFamily="18" charset="0"/>
              </a:rPr>
              <a:t>Information Sources</a:t>
            </a:r>
            <a:endParaRPr lang="en-US" sz="3500" b="1" dirty="0">
              <a:solidFill>
                <a:srgbClr val="035A91"/>
              </a:solidFill>
              <a:effectLst/>
              <a:latin typeface="Avenir LT Std 35 Light" panose="020B0402020203020204" pitchFamily="34" charset="0"/>
              <a:cs typeface="Times New Roman" pitchFamily="18" charset="0"/>
            </a:endParaRPr>
          </a:p>
        </p:txBody>
      </p:sp>
      <p:sp>
        <p:nvSpPr>
          <p:cNvPr id="9" name="Rectangle 3"/>
          <p:cNvSpPr txBox="1">
            <a:spLocks noChangeArrowheads="1"/>
          </p:cNvSpPr>
          <p:nvPr/>
        </p:nvSpPr>
        <p:spPr bwMode="auto">
          <a:xfrm>
            <a:off x="1625176" y="3048000"/>
            <a:ext cx="9422235" cy="3048000"/>
          </a:xfrm>
          <a:prstGeom prst="rect">
            <a:avLst/>
          </a:prstGeom>
          <a:noFill/>
          <a:ln w="9525">
            <a:noFill/>
            <a:miter lim="800000"/>
            <a:headEnd/>
            <a:tailEnd/>
          </a:ln>
        </p:spPr>
        <p:txBody>
          <a:bodyPr/>
          <a:lstStyle/>
          <a:p>
            <a:pPr>
              <a:spcBef>
                <a:spcPct val="20000"/>
              </a:spcBef>
              <a:buFont typeface="Wingdings" pitchFamily="2" charset="2"/>
              <a:buNone/>
              <a:defRPr/>
            </a:pPr>
            <a:endParaRPr lang="en-US" sz="2000" b="1" dirty="0">
              <a:solidFill>
                <a:schemeClr val="tx1">
                  <a:tint val="75000"/>
                </a:schemeClr>
              </a:solidFill>
              <a:latin typeface="+mn-lt"/>
              <a:cs typeface="Times New Roman" charset="0"/>
            </a:endParaRPr>
          </a:p>
        </p:txBody>
      </p:sp>
      <p:sp>
        <p:nvSpPr>
          <p:cNvPr id="25606" name="Rectangle 7"/>
          <p:cNvSpPr>
            <a:spLocks noChangeArrowheads="1"/>
          </p:cNvSpPr>
          <p:nvPr/>
        </p:nvSpPr>
        <p:spPr bwMode="auto">
          <a:xfrm>
            <a:off x="1598612" y="1630362"/>
            <a:ext cx="8915399" cy="1200329"/>
          </a:xfrm>
          <a:prstGeom prst="rect">
            <a:avLst/>
          </a:prstGeom>
          <a:noFill/>
          <a:ln w="9525">
            <a:noFill/>
            <a:miter lim="800000"/>
            <a:headEnd/>
            <a:tailEnd/>
          </a:ln>
        </p:spPr>
        <p:txBody>
          <a:bodyPr wrap="square">
            <a:spAutoFit/>
          </a:bodyPr>
          <a:lstStyle/>
          <a:p>
            <a:r>
              <a:rPr lang="en-US" dirty="0">
                <a:solidFill>
                  <a:schemeClr val="bg1"/>
                </a:solidFill>
                <a:latin typeface="Calibri" panose="020F0502020204030204" pitchFamily="34" charset="0"/>
                <a:cs typeface="Times New Roman" pitchFamily="18" charset="0"/>
              </a:rPr>
              <a:t>For general inquiries and customer service regarding enrollment, benefit questions and ID cards, please contact:</a:t>
            </a:r>
          </a:p>
          <a:p>
            <a:endParaRPr lang="en-US" b="1" dirty="0">
              <a:solidFill>
                <a:schemeClr val="bg1"/>
              </a:solidFill>
              <a:latin typeface="Times New Roman" pitchFamily="18" charset="0"/>
              <a:cs typeface="Times New Roman" pitchFamily="18" charset="0"/>
            </a:endParaRPr>
          </a:p>
          <a:p>
            <a:pPr algn="ctr"/>
            <a:r>
              <a:rPr lang="en-US" b="1" u="sng" dirty="0">
                <a:solidFill>
                  <a:schemeClr val="bg1"/>
                </a:solidFill>
                <a:latin typeface="Calibri" panose="020F0502020204030204" pitchFamily="34" charset="0"/>
                <a:cs typeface="Times New Roman" pitchFamily="18" charset="0"/>
              </a:rPr>
              <a:t>Gallagher Benefit Services, Inc.</a:t>
            </a:r>
            <a:endParaRPr lang="en-US" b="1" dirty="0">
              <a:solidFill>
                <a:schemeClr val="bg1"/>
              </a:solidFill>
              <a:latin typeface="Calibri" panose="020F0502020204030204"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28850830"/>
              </p:ext>
            </p:extLst>
          </p:nvPr>
        </p:nvGraphicFramePr>
        <p:xfrm>
          <a:off x="2208212" y="3103880"/>
          <a:ext cx="8534400" cy="146812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0">
                <a:tc>
                  <a:txBody>
                    <a:bodyPr/>
                    <a:lstStyle/>
                    <a:p>
                      <a:r>
                        <a:rPr lang="en-US" sz="1800" dirty="0">
                          <a:latin typeface="Calibri" panose="020F0502020204030204" pitchFamily="34" charset="0"/>
                          <a:cs typeface="Times New Roman" panose="02020603050405020304" pitchFamily="18" charset="0"/>
                        </a:rPr>
                        <a:t>Via: </a:t>
                      </a:r>
                    </a:p>
                  </a:txBody>
                  <a:tcPr>
                    <a:solidFill>
                      <a:srgbClr val="035A91"/>
                    </a:solidFill>
                  </a:tcPr>
                </a:tc>
                <a:tc>
                  <a:txBody>
                    <a:bodyPr/>
                    <a:lstStyle/>
                    <a:p>
                      <a:r>
                        <a:rPr lang="en-US" sz="1800" b="0" dirty="0">
                          <a:latin typeface="Calibri" panose="020F0502020204030204" pitchFamily="34" charset="0"/>
                          <a:cs typeface="Times New Roman" panose="02020603050405020304" pitchFamily="18" charset="0"/>
                        </a:rPr>
                        <a:t>Gallagher contact Information</a:t>
                      </a:r>
                    </a:p>
                  </a:txBody>
                  <a:tcPr>
                    <a:solidFill>
                      <a:srgbClr val="619428"/>
                    </a:solidFill>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cs typeface="Times New Roman" panose="02020603050405020304" pitchFamily="18" charset="0"/>
                        </a:rPr>
                        <a:t>Diana</a:t>
                      </a:r>
                      <a:r>
                        <a:rPr lang="en-US" sz="1800" baseline="0" dirty="0">
                          <a:latin typeface="Calibri" panose="020F0502020204030204" pitchFamily="34" charset="0"/>
                          <a:cs typeface="Times New Roman" panose="02020603050405020304" pitchFamily="18" charset="0"/>
                        </a:rPr>
                        <a:t> Fox, Account Manager</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800" b="0" u="none" dirty="0">
                          <a:solidFill>
                            <a:schemeClr val="bg1"/>
                          </a:solidFill>
                          <a:latin typeface="Calibri" panose="020F0502020204030204" pitchFamily="34" charset="0"/>
                          <a:cs typeface="Times New Roman" panose="02020603050405020304" pitchFamily="18" charset="0"/>
                        </a:rPr>
                        <a:t>(949) 317-5917</a:t>
                      </a:r>
                    </a:p>
                  </a:txBody>
                  <a:tcPr>
                    <a:solidFill>
                      <a:schemeClr val="tx1">
                        <a:lumMod val="75000"/>
                      </a:schemeClr>
                    </a:solidFill>
                  </a:tcPr>
                </a:tc>
                <a:extLst>
                  <a:ext uri="{0D108BD9-81ED-4DB2-BD59-A6C34878D82A}">
                    <a16:rowId xmlns:a16="http://schemas.microsoft.com/office/drawing/2014/main" val="10001"/>
                  </a:ext>
                </a:extLst>
              </a:tr>
              <a:tr h="185420">
                <a:tc>
                  <a:txBody>
                    <a:bodyPr/>
                    <a:lstStyle/>
                    <a:p>
                      <a:r>
                        <a:rPr lang="en-US" sz="1800" dirty="0">
                          <a:latin typeface="Calibri" panose="020F0502020204030204" pitchFamily="34" charset="0"/>
                          <a:cs typeface="Times New Roman" panose="02020603050405020304" pitchFamily="18" charset="0"/>
                        </a:rPr>
                        <a:t>Email Address</a:t>
                      </a:r>
                    </a:p>
                  </a:txBody>
                  <a:tcPr>
                    <a:solidFill>
                      <a:schemeClr val="tx1">
                        <a:lumMod val="95000"/>
                      </a:schemeClr>
                    </a:solidFill>
                  </a:tcPr>
                </a:tc>
                <a:tc>
                  <a:txBody>
                    <a:bodyPr/>
                    <a:lstStyle/>
                    <a:p>
                      <a:r>
                        <a:rPr lang="en-US" sz="1800" b="0" dirty="0">
                          <a:solidFill>
                            <a:srgbClr val="0000FF"/>
                          </a:solidFill>
                          <a:latin typeface="Calibri" panose="020F0502020204030204" pitchFamily="34" charset="0"/>
                          <a:cs typeface="Times New Roman" panose="02020603050405020304" pitchFamily="18" charset="0"/>
                        </a:rPr>
                        <a:t>UniversityServices.GBS.VServices@ajg.com</a:t>
                      </a:r>
                    </a:p>
                  </a:txBody>
                  <a:tcPr>
                    <a:solidFill>
                      <a:schemeClr val="tx1">
                        <a:lumMod val="95000"/>
                      </a:schemeClr>
                    </a:solidFill>
                  </a:tcPr>
                </a:tc>
                <a:extLst>
                  <a:ext uri="{0D108BD9-81ED-4DB2-BD59-A6C34878D82A}">
                    <a16:rowId xmlns:a16="http://schemas.microsoft.com/office/drawing/2014/main" val="10004"/>
                  </a:ext>
                </a:extLst>
              </a:tr>
              <a:tr h="185420">
                <a:tc>
                  <a:txBody>
                    <a:bodyPr/>
                    <a:lstStyle/>
                    <a:p>
                      <a:r>
                        <a:rPr lang="en-US" sz="1800" dirty="0">
                          <a:latin typeface="Calibri" panose="020F0502020204030204" pitchFamily="34" charset="0"/>
                          <a:cs typeface="Times New Roman" panose="02020603050405020304" pitchFamily="18" charset="0"/>
                        </a:rPr>
                        <a:t>Website </a:t>
                      </a:r>
                    </a:p>
                  </a:txBody>
                  <a:tcPr>
                    <a:solidFill>
                      <a:schemeClr val="tx1">
                        <a:lumMod val="75000"/>
                      </a:schemeClr>
                    </a:solidFill>
                  </a:tcPr>
                </a:tc>
                <a:tc>
                  <a:txBody>
                    <a:bodyPr/>
                    <a:lstStyle/>
                    <a:p>
                      <a:r>
                        <a:rPr lang="en-US" sz="1800" b="0" dirty="0">
                          <a:solidFill>
                            <a:srgbClr val="0000FF"/>
                          </a:solidFill>
                          <a:latin typeface="Calibri" panose="020F0502020204030204" pitchFamily="34" charset="0"/>
                          <a:cs typeface="Times New Roman" panose="02020603050405020304" pitchFamily="18" charset="0"/>
                        </a:rPr>
                        <a:t>clients.garnett-powers.com/</a:t>
                      </a:r>
                      <a:r>
                        <a:rPr lang="en-US" sz="1800" b="0" dirty="0" err="1">
                          <a:solidFill>
                            <a:srgbClr val="0000FF"/>
                          </a:solidFill>
                          <a:latin typeface="Calibri" panose="020F0502020204030204" pitchFamily="34" charset="0"/>
                          <a:cs typeface="Times New Roman" panose="02020603050405020304" pitchFamily="18" charset="0"/>
                        </a:rPr>
                        <a:t>pd</a:t>
                      </a:r>
                      <a:r>
                        <a:rPr lang="en-US" sz="1800" b="0" dirty="0">
                          <a:solidFill>
                            <a:srgbClr val="0000FF"/>
                          </a:solidFill>
                          <a:latin typeface="Calibri" panose="020F0502020204030204" pitchFamily="34" charset="0"/>
                          <a:cs typeface="Times New Roman" panose="02020603050405020304" pitchFamily="18" charset="0"/>
                        </a:rPr>
                        <a:t>/</a:t>
                      </a:r>
                      <a:r>
                        <a:rPr lang="en-US" sz="1800" b="0" dirty="0" err="1">
                          <a:solidFill>
                            <a:srgbClr val="0000FF"/>
                          </a:solidFill>
                          <a:latin typeface="Calibri" panose="020F0502020204030204" pitchFamily="34" charset="0"/>
                          <a:cs typeface="Times New Roman" panose="02020603050405020304" pitchFamily="18" charset="0"/>
                        </a:rPr>
                        <a:t>vumc</a:t>
                      </a:r>
                      <a:r>
                        <a:rPr lang="en-US" sz="1800" b="0" dirty="0">
                          <a:solidFill>
                            <a:srgbClr val="0000FF"/>
                          </a:solidFill>
                          <a:latin typeface="Calibri" panose="020F0502020204030204" pitchFamily="34" charset="0"/>
                          <a:cs typeface="Times New Roman" panose="02020603050405020304" pitchFamily="18" charset="0"/>
                        </a:rPr>
                        <a:t>/</a:t>
                      </a:r>
                    </a:p>
                  </a:txBody>
                  <a:tcPr>
                    <a:solidFill>
                      <a:schemeClr val="tx1">
                        <a:lumMod val="75000"/>
                      </a:schemeClr>
                    </a:solidFill>
                  </a:tcPr>
                </a:tc>
                <a:extLst>
                  <a:ext uri="{0D108BD9-81ED-4DB2-BD59-A6C34878D82A}">
                    <a16:rowId xmlns:a16="http://schemas.microsoft.com/office/drawing/2014/main" val="2436714252"/>
                  </a:ext>
                </a:extLst>
              </a:tr>
            </a:tbl>
          </a:graphicData>
        </a:graphic>
      </p:graphicFrame>
      <p:pic>
        <p:nvPicPr>
          <p:cNvPr id="12" name="Picture 11" descr="A close up of a sign&#10;&#10;Description generated with very high confidence">
            <a:extLst>
              <a:ext uri="{FF2B5EF4-FFF2-40B4-BE49-F238E27FC236}">
                <a16:creationId xmlns:a16="http://schemas.microsoft.com/office/drawing/2014/main" id="{5F075A9A-601C-43FB-9C9A-42B5180B9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46" y="0"/>
            <a:ext cx="2760131" cy="1316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9012" y="1447086"/>
            <a:ext cx="11887200" cy="4801314"/>
          </a:xfrm>
          <a:prstGeom prst="rect">
            <a:avLst/>
          </a:prstGeom>
          <a:noFill/>
        </p:spPr>
        <p:txBody>
          <a:bodyPr wrap="square" rtlCol="0">
            <a:spAutoFit/>
          </a:bodyPr>
          <a:lstStyle/>
          <a:p>
            <a:pPr>
              <a:buFont typeface="Arial" pitchFamily="34" charset="0"/>
              <a:buChar char="•"/>
            </a:pPr>
            <a:r>
              <a:rPr lang="en-US" b="1" dirty="0">
                <a:solidFill>
                  <a:schemeClr val="bg1"/>
                </a:solidFill>
                <a:latin typeface="Calibri" panose="020F0502020204030204" pitchFamily="34" charset="0"/>
                <a:cs typeface="Times New Roman" pitchFamily="18" charset="0"/>
              </a:rPr>
              <a:t> </a:t>
            </a:r>
            <a:r>
              <a:rPr lang="en-US" dirty="0">
                <a:solidFill>
                  <a:schemeClr val="bg1"/>
                </a:solidFill>
                <a:latin typeface="Calibri" panose="020F0502020204030204" pitchFamily="34" charset="0"/>
                <a:cs typeface="Times New Roman" pitchFamily="18" charset="0"/>
              </a:rPr>
              <a:t>Open Enrollment is an annual period of time designated to allow current enrollees the opportunity </a:t>
            </a:r>
          </a:p>
          <a:p>
            <a:r>
              <a:rPr lang="en-US" dirty="0">
                <a:solidFill>
                  <a:schemeClr val="bg1"/>
                </a:solidFill>
                <a:latin typeface="Calibri" panose="020F0502020204030204" pitchFamily="34" charset="0"/>
                <a:cs typeface="Times New Roman" pitchFamily="18" charset="0"/>
              </a:rPr>
              <a:t>  to make changes to their coverage that are otherwise not allowed throughout the rest of the year, </a:t>
            </a:r>
          </a:p>
          <a:p>
            <a:r>
              <a:rPr lang="en-US" dirty="0">
                <a:solidFill>
                  <a:schemeClr val="bg1"/>
                </a:solidFill>
                <a:latin typeface="Calibri" panose="020F0502020204030204" pitchFamily="34" charset="0"/>
                <a:cs typeface="Times New Roman" pitchFamily="18" charset="0"/>
              </a:rPr>
              <a:t>  unless you experience a qualifying life event</a:t>
            </a:r>
          </a:p>
          <a:p>
            <a:endParaRPr lang="en-US" b="1" dirty="0">
              <a:solidFill>
                <a:schemeClr val="bg1"/>
              </a:solidFill>
              <a:latin typeface="Calibri" panose="020F0502020204030204" pitchFamily="34" charset="0"/>
              <a:cs typeface="Times New Roman" pitchFamily="18" charset="0"/>
            </a:endParaRPr>
          </a:p>
          <a:p>
            <a:pPr>
              <a:buFont typeface="Arial" pitchFamily="34" charset="0"/>
              <a:buChar char="•"/>
            </a:pPr>
            <a:r>
              <a:rPr lang="en-US" b="1" dirty="0">
                <a:solidFill>
                  <a:schemeClr val="bg1"/>
                </a:solidFill>
                <a:latin typeface="Calibri" panose="020F0502020204030204" pitchFamily="34" charset="0"/>
                <a:cs typeface="Times New Roman" pitchFamily="18" charset="0"/>
              </a:rPr>
              <a:t> Examples of qualifying life events are:</a:t>
            </a:r>
          </a:p>
          <a:p>
            <a:pPr lvl="3">
              <a:buFont typeface="Wingdings" pitchFamily="2" charset="2"/>
              <a:buChar char="Ø"/>
            </a:pPr>
            <a:endParaRPr lang="en-US" b="1" dirty="0">
              <a:solidFill>
                <a:schemeClr val="bg1"/>
              </a:solidFill>
              <a:latin typeface="Calibri" panose="020F0502020204030204" pitchFamily="34" charset="0"/>
              <a:cs typeface="Times New Roman" pitchFamily="18" charset="0"/>
            </a:endParaRP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Marriage</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Divorce</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Birth of a child</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Death of a dependent</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Adoption or placement of adoption of a child</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Loss of coverage</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Dependent arrival in the U.S.</a:t>
            </a:r>
          </a:p>
          <a:p>
            <a:pPr marL="1714500" lvl="3" indent="-342900">
              <a:buFont typeface="Wingdings" panose="05000000000000000000" pitchFamily="2" charset="2"/>
              <a:buChar char="§"/>
            </a:pPr>
            <a:r>
              <a:rPr lang="en-US" dirty="0">
                <a:solidFill>
                  <a:schemeClr val="bg1"/>
                </a:solidFill>
                <a:latin typeface="Calibri" panose="020F0502020204030204" pitchFamily="34" charset="0"/>
                <a:cs typeface="Times New Roman" pitchFamily="18" charset="0"/>
              </a:rPr>
              <a:t>Dependent loss of eligibility due to attainment of age 26</a:t>
            </a:r>
          </a:p>
          <a:p>
            <a:endParaRPr lang="en-US" dirty="0">
              <a:latin typeface="Calibri" panose="020F0502020204030204" pitchFamily="34" charset="0"/>
              <a:cs typeface="Times New Roman" pitchFamily="18" charset="0"/>
            </a:endParaRPr>
          </a:p>
          <a:p>
            <a:pPr>
              <a:buFont typeface="Arial" pitchFamily="34" charset="0"/>
              <a:buChar char="•"/>
            </a:pPr>
            <a:r>
              <a:rPr lang="en-US" dirty="0">
                <a:solidFill>
                  <a:schemeClr val="bg1"/>
                </a:solidFill>
                <a:latin typeface="Calibri" panose="020F0502020204030204" pitchFamily="34" charset="0"/>
                <a:cs typeface="Times New Roman" pitchFamily="18" charset="0"/>
              </a:rPr>
              <a:t> Open Enrollment also allows those Postdocs who initially waived coverage to now enroll, including dependents</a:t>
            </a:r>
          </a:p>
          <a:p>
            <a:endParaRPr lang="en-US" dirty="0"/>
          </a:p>
        </p:txBody>
      </p:sp>
      <p:sp>
        <p:nvSpPr>
          <p:cNvPr id="14" name="Rectangle 2"/>
          <p:cNvSpPr txBox="1">
            <a:spLocks noChangeArrowheads="1"/>
          </p:cNvSpPr>
          <p:nvPr/>
        </p:nvSpPr>
        <p:spPr bwMode="auto">
          <a:xfrm>
            <a:off x="1523603" y="152400"/>
            <a:ext cx="9040045"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What is Open Enrollment?</a:t>
            </a:r>
            <a:endParaRPr kumimoji="0" lang="en-US" sz="3500" b="0" i="0" u="sng" strike="noStrike" kern="1200" cap="none" spc="0" normalizeH="0" baseline="0" noProof="0" dirty="0">
              <a:ln w="12700">
                <a:solidFill>
                  <a:schemeClr val="tx1"/>
                </a:solidFill>
                <a:prstDash val="solid"/>
              </a:ln>
              <a:solidFill>
                <a:srgbClr val="035A91"/>
              </a:solidFill>
              <a:uLnTx/>
              <a:uFillTx/>
              <a:latin typeface="Avenir LT Std 35 Light" panose="020B0402020203020204" pitchFamily="34"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4</a:t>
            </a:fld>
            <a:endParaRPr lang="en-US"/>
          </a:p>
        </p:txBody>
      </p:sp>
      <p:pic>
        <p:nvPicPr>
          <p:cNvPr id="9" name="Picture 8" descr="A close up of a sign&#10;&#10;Description generated with very high confidence">
            <a:extLst>
              <a:ext uri="{FF2B5EF4-FFF2-40B4-BE49-F238E27FC236}">
                <a16:creationId xmlns:a16="http://schemas.microsoft.com/office/drawing/2014/main" id="{D5DEB5A9-4DAC-45E1-B999-E9C4EAF58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3" y="22086"/>
            <a:ext cx="2514600" cy="1199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25176" y="1447800"/>
            <a:ext cx="8965035" cy="4801314"/>
          </a:xfrm>
          <a:prstGeom prst="rect">
            <a:avLst/>
          </a:prstGeom>
        </p:spPr>
        <p:txBody>
          <a:bodyPr wrap="square">
            <a:spAutoFit/>
          </a:bodyPr>
          <a:lstStyle/>
          <a:p>
            <a:r>
              <a:rPr lang="en-US" dirty="0">
                <a:solidFill>
                  <a:schemeClr val="bg1"/>
                </a:solidFill>
                <a:latin typeface="Calibri" panose="020F0502020204030204" pitchFamily="34" charset="0"/>
                <a:cs typeface="Times New Roman" pitchFamily="18" charset="0"/>
              </a:rPr>
              <a:t>All Postdocs currently enrolled in the Vanderbilt University Medical Center Postdoctoral Trainee Benefits Program have the option of making the following changes during the Open Enrollment Period from </a:t>
            </a:r>
            <a:r>
              <a:rPr lang="en-US" b="1" dirty="0">
                <a:solidFill>
                  <a:schemeClr val="bg1"/>
                </a:solidFill>
                <a:latin typeface="Calibri" panose="020F0502020204030204" pitchFamily="34" charset="0"/>
                <a:cs typeface="Times New Roman" pitchFamily="18" charset="0"/>
              </a:rPr>
              <a:t>September 2 – September 13, 2024:</a:t>
            </a:r>
          </a:p>
          <a:p>
            <a:endParaRPr lang="en-US" dirty="0">
              <a:solidFill>
                <a:schemeClr val="bg1"/>
              </a:solidFill>
              <a:latin typeface="Calibri" panose="020F0502020204030204" pitchFamily="34" charset="0"/>
              <a:cs typeface="Times New Roman" pitchFamily="18" charset="0"/>
            </a:endParaRPr>
          </a:p>
          <a:p>
            <a:pPr lvl="2">
              <a:buFont typeface="Arial" pitchFamily="34" charset="0"/>
              <a:buChar char="•"/>
            </a:pPr>
            <a:r>
              <a:rPr lang="en-US" dirty="0">
                <a:solidFill>
                  <a:schemeClr val="bg1"/>
                </a:solidFill>
                <a:latin typeface="Calibri" panose="020F0502020204030204" pitchFamily="34" charset="0"/>
                <a:cs typeface="Times New Roman" pitchFamily="18" charset="0"/>
              </a:rPr>
              <a:t> Change Medical plan and/or Dental plan</a:t>
            </a:r>
          </a:p>
          <a:p>
            <a:endParaRPr lang="en-US" dirty="0">
              <a:solidFill>
                <a:schemeClr val="bg1"/>
              </a:solidFill>
              <a:latin typeface="Calibri" panose="020F0502020204030204" pitchFamily="34" charset="0"/>
              <a:cs typeface="Times New Roman" pitchFamily="18" charset="0"/>
            </a:endParaRPr>
          </a:p>
          <a:p>
            <a:pPr lvl="2">
              <a:buFont typeface="Arial" pitchFamily="34" charset="0"/>
              <a:buChar char="•"/>
            </a:pPr>
            <a:r>
              <a:rPr lang="en-US" dirty="0">
                <a:solidFill>
                  <a:schemeClr val="bg1"/>
                </a:solidFill>
                <a:latin typeface="Calibri" panose="020F0502020204030204" pitchFamily="34" charset="0"/>
                <a:cs typeface="Times New Roman" pitchFamily="18" charset="0"/>
              </a:rPr>
              <a:t> Enroll in the voluntary vision plan if previously </a:t>
            </a:r>
          </a:p>
          <a:p>
            <a:pPr lvl="2"/>
            <a:r>
              <a:rPr lang="en-US" dirty="0">
                <a:solidFill>
                  <a:schemeClr val="bg1"/>
                </a:solidFill>
                <a:latin typeface="Calibri" panose="020F0502020204030204" pitchFamily="34" charset="0"/>
                <a:cs typeface="Times New Roman" pitchFamily="18" charset="0"/>
              </a:rPr>
              <a:t>  waived</a:t>
            </a:r>
          </a:p>
          <a:p>
            <a:endParaRPr lang="en-US" dirty="0">
              <a:solidFill>
                <a:schemeClr val="bg1"/>
              </a:solidFill>
              <a:latin typeface="Calibri" panose="020F0502020204030204" pitchFamily="34" charset="0"/>
              <a:cs typeface="Times New Roman" pitchFamily="18" charset="0"/>
            </a:endParaRPr>
          </a:p>
          <a:p>
            <a:pPr lvl="2">
              <a:buFont typeface="Arial" pitchFamily="34" charset="0"/>
              <a:buChar char="•"/>
            </a:pPr>
            <a:r>
              <a:rPr lang="en-US" dirty="0">
                <a:solidFill>
                  <a:schemeClr val="bg1"/>
                </a:solidFill>
                <a:latin typeface="Calibri" panose="020F0502020204030204" pitchFamily="34" charset="0"/>
                <a:cs typeface="Times New Roman" pitchFamily="18" charset="0"/>
              </a:rPr>
              <a:t> If you previously waived either yourself and/or your </a:t>
            </a:r>
          </a:p>
          <a:p>
            <a:pPr lvl="2"/>
            <a:r>
              <a:rPr lang="en-US" dirty="0">
                <a:solidFill>
                  <a:schemeClr val="bg1"/>
                </a:solidFill>
                <a:latin typeface="Calibri" panose="020F0502020204030204" pitchFamily="34" charset="0"/>
                <a:cs typeface="Times New Roman" pitchFamily="18" charset="0"/>
              </a:rPr>
              <a:t>  family members, you/they may enroll in the program at </a:t>
            </a:r>
          </a:p>
          <a:p>
            <a:pPr lvl="2"/>
            <a:r>
              <a:rPr lang="en-US" dirty="0">
                <a:solidFill>
                  <a:schemeClr val="bg1"/>
                </a:solidFill>
                <a:latin typeface="Calibri" panose="020F0502020204030204" pitchFamily="34" charset="0"/>
                <a:cs typeface="Times New Roman" pitchFamily="18" charset="0"/>
              </a:rPr>
              <a:t>  this time</a:t>
            </a:r>
          </a:p>
          <a:p>
            <a:endParaRPr lang="en-US" dirty="0">
              <a:solidFill>
                <a:schemeClr val="bg1"/>
              </a:solidFill>
              <a:latin typeface="Calibri" panose="020F0502020204030204" pitchFamily="34" charset="0"/>
              <a:cs typeface="Times New Roman" pitchFamily="18" charset="0"/>
            </a:endParaRPr>
          </a:p>
          <a:p>
            <a:pPr lvl="2">
              <a:buFont typeface="Arial" pitchFamily="34" charset="0"/>
              <a:buChar char="•"/>
            </a:pPr>
            <a:r>
              <a:rPr lang="en-US" dirty="0">
                <a:solidFill>
                  <a:schemeClr val="bg1"/>
                </a:solidFill>
                <a:latin typeface="Calibri" panose="020F0502020204030204" pitchFamily="34" charset="0"/>
                <a:cs typeface="Times New Roman" pitchFamily="18" charset="0"/>
              </a:rPr>
              <a:t> All changes will be effective </a:t>
            </a:r>
            <a:r>
              <a:rPr lang="en-US" b="1" dirty="0">
                <a:solidFill>
                  <a:schemeClr val="bg1"/>
                </a:solidFill>
                <a:latin typeface="Calibri" panose="020F0502020204030204" pitchFamily="34" charset="0"/>
                <a:cs typeface="Times New Roman" pitchFamily="18" charset="0"/>
              </a:rPr>
              <a:t>October 1, 2024</a:t>
            </a:r>
          </a:p>
          <a:p>
            <a:endParaRPr lang="en-US" dirty="0">
              <a:solidFill>
                <a:schemeClr val="bg1"/>
              </a:solidFill>
              <a:latin typeface="Calibri" panose="020F0502020204030204" pitchFamily="34" charset="0"/>
              <a:cs typeface="Times New Roman" pitchFamily="18" charset="0"/>
            </a:endParaRPr>
          </a:p>
          <a:p>
            <a:pPr lvl="2">
              <a:buFont typeface="Arial" pitchFamily="34" charset="0"/>
              <a:buChar char="•"/>
            </a:pPr>
            <a:r>
              <a:rPr lang="en-US" dirty="0">
                <a:solidFill>
                  <a:schemeClr val="bg1"/>
                </a:solidFill>
                <a:latin typeface="Calibri" panose="020F0502020204030204" pitchFamily="34" charset="0"/>
                <a:cs typeface="Times New Roman" pitchFamily="18" charset="0"/>
              </a:rPr>
              <a:t> </a:t>
            </a:r>
            <a:r>
              <a:rPr lang="en-US" b="1" i="1" dirty="0">
                <a:solidFill>
                  <a:srgbClr val="FF0000"/>
                </a:solidFill>
                <a:latin typeface="Calibri" panose="020F0502020204030204" pitchFamily="34" charset="0"/>
                <a:cs typeface="Times New Roman" pitchFamily="18" charset="0"/>
              </a:rPr>
              <a:t>If you are not changing your current enrollment, no </a:t>
            </a:r>
          </a:p>
          <a:p>
            <a:pPr lvl="2"/>
            <a:r>
              <a:rPr lang="en-US" b="1" i="1" dirty="0">
                <a:solidFill>
                  <a:srgbClr val="FF0000"/>
                </a:solidFill>
                <a:latin typeface="Calibri" panose="020F0502020204030204" pitchFamily="34" charset="0"/>
                <a:cs typeface="Times New Roman" pitchFamily="18" charset="0"/>
              </a:rPr>
              <a:t>  action is necessary</a:t>
            </a:r>
          </a:p>
        </p:txBody>
      </p:sp>
      <p:sp>
        <p:nvSpPr>
          <p:cNvPr id="17" name="Rectangle 2"/>
          <p:cNvSpPr txBox="1">
            <a:spLocks noChangeArrowheads="1"/>
          </p:cNvSpPr>
          <p:nvPr/>
        </p:nvSpPr>
        <p:spPr bwMode="auto">
          <a:xfrm>
            <a:off x="-1" y="228600"/>
            <a:ext cx="12188825"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What is Open Enrollment? </a:t>
            </a:r>
            <a:endParaRPr lang="en-US" sz="3500" u="sng" dirty="0">
              <a:ln w="12700">
                <a:solidFill>
                  <a:schemeClr val="tx1"/>
                </a:solidFill>
                <a:prstDash val="solid"/>
              </a:ln>
              <a:solidFill>
                <a:schemeClr val="bg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5</a:t>
            </a:fld>
            <a:endParaRPr lang="en-US"/>
          </a:p>
        </p:txBody>
      </p:sp>
      <p:pic>
        <p:nvPicPr>
          <p:cNvPr id="9" name="Picture 8" descr="A close up of a sign&#10;&#10;Description generated with very high confidence">
            <a:extLst>
              <a:ext uri="{FF2B5EF4-FFF2-40B4-BE49-F238E27FC236}">
                <a16:creationId xmlns:a16="http://schemas.microsoft.com/office/drawing/2014/main" id="{813DFE2D-F284-4114-9A64-85872C858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463" y="57876"/>
            <a:ext cx="2759550" cy="1316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054329250"/>
              </p:ext>
            </p:extLst>
          </p:nvPr>
        </p:nvGraphicFramePr>
        <p:xfrm>
          <a:off x="1411014" y="1691802"/>
          <a:ext cx="8805324" cy="4526280"/>
        </p:xfrm>
        <a:graphic>
          <a:graphicData uri="http://schemas.openxmlformats.org/drawingml/2006/table">
            <a:tbl>
              <a:tblPr firstRow="1" bandRow="1">
                <a:tableStyleId>{5C22544A-7EE6-4342-B048-85BDC9FD1C3A}</a:tableStyleId>
              </a:tblPr>
              <a:tblGrid>
                <a:gridCol w="2935108">
                  <a:extLst>
                    <a:ext uri="{9D8B030D-6E8A-4147-A177-3AD203B41FA5}">
                      <a16:colId xmlns:a16="http://schemas.microsoft.com/office/drawing/2014/main" val="20000"/>
                    </a:ext>
                  </a:extLst>
                </a:gridCol>
                <a:gridCol w="2935108">
                  <a:extLst>
                    <a:ext uri="{9D8B030D-6E8A-4147-A177-3AD203B41FA5}">
                      <a16:colId xmlns:a16="http://schemas.microsoft.com/office/drawing/2014/main" val="20001"/>
                    </a:ext>
                  </a:extLst>
                </a:gridCol>
                <a:gridCol w="2935108">
                  <a:extLst>
                    <a:ext uri="{9D8B030D-6E8A-4147-A177-3AD203B41FA5}">
                      <a16:colId xmlns:a16="http://schemas.microsoft.com/office/drawing/2014/main" val="20002"/>
                    </a:ext>
                  </a:extLst>
                </a:gridCol>
              </a:tblGrid>
              <a:tr h="370840">
                <a:tc>
                  <a:txBody>
                    <a:bodyPr/>
                    <a:lstStyle/>
                    <a:p>
                      <a:pPr algn="ctr"/>
                      <a:r>
                        <a:rPr lang="en-US" sz="1800" dirty="0">
                          <a:latin typeface="Calibri" panose="020F0502020204030204" pitchFamily="34" charset="0"/>
                          <a:cs typeface="Times New Roman" panose="02020603050405020304" pitchFamily="18" charset="0"/>
                        </a:rPr>
                        <a:t>Plan</a:t>
                      </a:r>
                      <a:r>
                        <a:rPr lang="en-US" sz="1800" baseline="0" dirty="0">
                          <a:latin typeface="Calibri" panose="020F0502020204030204" pitchFamily="34" charset="0"/>
                          <a:cs typeface="Times New Roman" panose="02020603050405020304" pitchFamily="18" charset="0"/>
                        </a:rPr>
                        <a:t> Name</a:t>
                      </a:r>
                      <a:endParaRPr lang="en-US" sz="1800" dirty="0">
                        <a:latin typeface="Calibri" panose="020F0502020204030204" pitchFamily="34" charset="0"/>
                        <a:cs typeface="Times New Roman" panose="02020603050405020304" pitchFamily="18" charset="0"/>
                      </a:endParaRPr>
                    </a:p>
                  </a:txBody>
                  <a:tcPr marL="121888" marR="121888">
                    <a:solidFill>
                      <a:srgbClr val="035A91"/>
                    </a:solidFill>
                  </a:tcPr>
                </a:tc>
                <a:tc>
                  <a:txBody>
                    <a:bodyPr/>
                    <a:lstStyle/>
                    <a:p>
                      <a:pPr algn="ctr"/>
                      <a:r>
                        <a:rPr lang="en-US" sz="1800" dirty="0">
                          <a:latin typeface="Calibri" panose="020F0502020204030204" pitchFamily="34" charset="0"/>
                          <a:cs typeface="Times New Roman" panose="02020603050405020304" pitchFamily="18" charset="0"/>
                        </a:rPr>
                        <a:t>Insurance Type</a:t>
                      </a:r>
                    </a:p>
                  </a:txBody>
                  <a:tcPr marL="121888" marR="121888">
                    <a:solidFill>
                      <a:schemeClr val="bg1"/>
                    </a:solidFill>
                  </a:tcPr>
                </a:tc>
                <a:tc>
                  <a:txBody>
                    <a:bodyPr/>
                    <a:lstStyle/>
                    <a:p>
                      <a:pPr algn="ctr"/>
                      <a:r>
                        <a:rPr lang="en-US" sz="1800" dirty="0">
                          <a:latin typeface="Calibri" panose="020F0502020204030204" pitchFamily="34" charset="0"/>
                          <a:cs typeface="Times New Roman" panose="02020603050405020304" pitchFamily="18" charset="0"/>
                        </a:rPr>
                        <a:t>Company</a:t>
                      </a:r>
                    </a:p>
                  </a:txBody>
                  <a:tcPr marL="121888" marR="121888">
                    <a:solidFill>
                      <a:srgbClr val="035A91"/>
                    </a:solidFill>
                  </a:tcPr>
                </a:tc>
                <a:extLst>
                  <a:ext uri="{0D108BD9-81ED-4DB2-BD59-A6C34878D82A}">
                    <a16:rowId xmlns:a16="http://schemas.microsoft.com/office/drawing/2014/main" val="10000"/>
                  </a:ext>
                </a:extLst>
              </a:tr>
              <a:tr h="543560">
                <a:tc>
                  <a:txBody>
                    <a:bodyPr/>
                    <a:lstStyle/>
                    <a:p>
                      <a:pPr algn="ctr"/>
                      <a:r>
                        <a:rPr lang="en-US" sz="1800" b="0" dirty="0">
                          <a:latin typeface="Calibri" panose="020F0502020204030204" pitchFamily="34" charset="0"/>
                          <a:cs typeface="Times New Roman" panose="02020603050405020304" pitchFamily="18" charset="0"/>
                        </a:rPr>
                        <a:t>80/60</a:t>
                      </a:r>
                      <a:r>
                        <a:rPr lang="en-US" sz="1800" b="0" baseline="0" dirty="0">
                          <a:latin typeface="Calibri" panose="020F0502020204030204" pitchFamily="34" charset="0"/>
                          <a:cs typeface="Times New Roman" panose="02020603050405020304" pitchFamily="18" charset="0"/>
                        </a:rPr>
                        <a:t> PPO Base Plan </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Medical</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75000"/>
                      </a:schemeClr>
                    </a:solidFill>
                  </a:tcPr>
                </a:tc>
                <a:extLst>
                  <a:ext uri="{0D108BD9-81ED-4DB2-BD59-A6C34878D82A}">
                    <a16:rowId xmlns:a16="http://schemas.microsoft.com/office/drawing/2014/main" val="10001"/>
                  </a:ext>
                </a:extLst>
              </a:tr>
              <a:tr h="533400">
                <a:tc>
                  <a:txBody>
                    <a:bodyPr/>
                    <a:lstStyle/>
                    <a:p>
                      <a:pPr algn="ctr"/>
                      <a:r>
                        <a:rPr lang="en-US" sz="1800" b="0" dirty="0">
                          <a:latin typeface="Calibri" panose="020F0502020204030204" pitchFamily="34" charset="0"/>
                          <a:cs typeface="Times New Roman" panose="02020603050405020304" pitchFamily="18" charset="0"/>
                        </a:rPr>
                        <a:t>90/70</a:t>
                      </a:r>
                      <a:r>
                        <a:rPr lang="en-US" sz="1800" b="0" baseline="0" dirty="0">
                          <a:latin typeface="Calibri" panose="020F0502020204030204" pitchFamily="34" charset="0"/>
                          <a:cs typeface="Times New Roman" panose="02020603050405020304" pitchFamily="18" charset="0"/>
                        </a:rPr>
                        <a:t> PPO Buy-Up Plan</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r>
                        <a:rPr lang="en-US" sz="1800" dirty="0">
                          <a:latin typeface="Calibri" panose="020F0502020204030204" pitchFamily="34" charset="0"/>
                          <a:cs typeface="Times New Roman" panose="02020603050405020304" pitchFamily="18" charset="0"/>
                        </a:rPr>
                        <a:t>Medical</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95000"/>
                      </a:schemeClr>
                    </a:solidFill>
                  </a:tcPr>
                </a:tc>
                <a:extLst>
                  <a:ext uri="{0D108BD9-81ED-4DB2-BD59-A6C34878D82A}">
                    <a16:rowId xmlns:a16="http://schemas.microsoft.com/office/drawing/2014/main" val="10002"/>
                  </a:ext>
                </a:extLst>
              </a:tr>
              <a:tr h="609600">
                <a:tc>
                  <a:txBody>
                    <a:bodyPr/>
                    <a:lstStyle/>
                    <a:p>
                      <a:pPr algn="ctr"/>
                      <a:r>
                        <a:rPr lang="en-US" sz="1800" dirty="0">
                          <a:latin typeface="Calibri" panose="020F0502020204030204" pitchFamily="34" charset="0"/>
                          <a:cs typeface="Times New Roman" panose="02020603050405020304" pitchFamily="18" charset="0"/>
                        </a:rPr>
                        <a:t>HMO</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Dental</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75000"/>
                      </a:schemeClr>
                    </a:solidFill>
                  </a:tcPr>
                </a:tc>
                <a:extLst>
                  <a:ext uri="{0D108BD9-81ED-4DB2-BD59-A6C34878D82A}">
                    <a16:rowId xmlns:a16="http://schemas.microsoft.com/office/drawing/2014/main" val="10003"/>
                  </a:ext>
                </a:extLst>
              </a:tr>
              <a:tr h="609600">
                <a:tc>
                  <a:txBody>
                    <a:bodyPr/>
                    <a:lstStyle/>
                    <a:p>
                      <a:pPr algn="ctr"/>
                      <a:r>
                        <a:rPr lang="en-US" sz="1800" dirty="0">
                          <a:latin typeface="Calibri" panose="020F0502020204030204" pitchFamily="34" charset="0"/>
                          <a:cs typeface="Times New Roman" panose="02020603050405020304" pitchFamily="18" charset="0"/>
                        </a:rPr>
                        <a:t>PPO</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r>
                        <a:rPr lang="en-US" sz="1800" dirty="0">
                          <a:latin typeface="Calibri" panose="020F0502020204030204" pitchFamily="34" charset="0"/>
                          <a:cs typeface="Times New Roman" panose="02020603050405020304" pitchFamily="18" charset="0"/>
                        </a:rPr>
                        <a:t>Dental</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95000"/>
                      </a:schemeClr>
                    </a:solidFill>
                  </a:tcPr>
                </a:tc>
                <a:extLst>
                  <a:ext uri="{0D108BD9-81ED-4DB2-BD59-A6C34878D82A}">
                    <a16:rowId xmlns:a16="http://schemas.microsoft.com/office/drawing/2014/main" val="10004"/>
                  </a:ext>
                </a:extLst>
              </a:tr>
              <a:tr h="609600">
                <a:tc>
                  <a:txBody>
                    <a:bodyPr/>
                    <a:lstStyle/>
                    <a:p>
                      <a:pPr algn="ctr"/>
                      <a:r>
                        <a:rPr lang="en-US" sz="1800" b="0" dirty="0">
                          <a:latin typeface="Calibri" panose="020F0502020204030204" pitchFamily="34" charset="0"/>
                          <a:cs typeface="Times New Roman" panose="02020603050405020304" pitchFamily="18" charset="0"/>
                        </a:rPr>
                        <a:t>PPO</a:t>
                      </a:r>
                      <a:r>
                        <a:rPr lang="en-US" sz="1800" b="0" dirty="0">
                          <a:solidFill>
                            <a:srgbClr val="FF0000"/>
                          </a:solidFill>
                          <a:latin typeface="Calibri" panose="020F0502020204030204" pitchFamily="34" charset="0"/>
                          <a:cs typeface="Times New Roman" panose="02020603050405020304" pitchFamily="18" charset="0"/>
                        </a:rPr>
                        <a:t> </a:t>
                      </a:r>
                      <a:endParaRPr lang="en-US" sz="1800" b="1" dirty="0">
                        <a:solidFill>
                          <a:srgbClr val="FF0000"/>
                        </a:solidFill>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Vision (Voluntary)</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75000"/>
                      </a:schemeClr>
                    </a:solidFill>
                  </a:tcPr>
                </a:tc>
                <a:extLst>
                  <a:ext uri="{0D108BD9-81ED-4DB2-BD59-A6C34878D82A}">
                    <a16:rowId xmlns:a16="http://schemas.microsoft.com/office/drawing/2014/main" val="10005"/>
                  </a:ext>
                </a:extLst>
              </a:tr>
              <a:tr h="609600">
                <a:tc>
                  <a:txBody>
                    <a:bodyPr/>
                    <a:lstStyle/>
                    <a:p>
                      <a:pPr algn="ctr"/>
                      <a:r>
                        <a:rPr lang="en-US" sz="1800" dirty="0">
                          <a:latin typeface="Calibri" panose="020F0502020204030204" pitchFamily="34" charset="0"/>
                          <a:cs typeface="Times New Roman" panose="02020603050405020304" pitchFamily="18" charset="0"/>
                        </a:rPr>
                        <a:t>Life and Accidental</a:t>
                      </a:r>
                      <a:r>
                        <a:rPr lang="en-US" sz="1800" baseline="0" dirty="0">
                          <a:latin typeface="Calibri" panose="020F0502020204030204" pitchFamily="34" charset="0"/>
                          <a:cs typeface="Times New Roman" panose="02020603050405020304" pitchFamily="18" charset="0"/>
                        </a:rPr>
                        <a:t> Death &amp; Dismemberment </a:t>
                      </a:r>
                      <a:r>
                        <a:rPr lang="en-US" sz="1400" baseline="0" dirty="0">
                          <a:latin typeface="Calibri" panose="020F0502020204030204" pitchFamily="34" charset="0"/>
                          <a:cs typeface="Times New Roman" panose="02020603050405020304" pitchFamily="18" charset="0"/>
                        </a:rPr>
                        <a:t>(</a:t>
                      </a:r>
                      <a:r>
                        <a:rPr lang="en-US" sz="1400" dirty="0">
                          <a:latin typeface="Calibri" panose="020F0502020204030204" pitchFamily="34" charset="0"/>
                          <a:cs typeface="Times New Roman" panose="02020603050405020304" pitchFamily="18" charset="0"/>
                        </a:rPr>
                        <a:t>AD&amp;D)</a:t>
                      </a:r>
                      <a:endParaRPr lang="en-US" sz="14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r>
                        <a:rPr lang="en-US" sz="1800" dirty="0">
                          <a:latin typeface="Calibri" panose="020F0502020204030204" pitchFamily="34" charset="0"/>
                          <a:cs typeface="Times New Roman" panose="02020603050405020304" pitchFamily="18" charset="0"/>
                        </a:rPr>
                        <a:t>Life</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9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95000"/>
                      </a:schemeClr>
                    </a:solidFill>
                  </a:tcPr>
                </a:tc>
                <a:extLst>
                  <a:ext uri="{0D108BD9-81ED-4DB2-BD59-A6C34878D82A}">
                    <a16:rowId xmlns:a16="http://schemas.microsoft.com/office/drawing/2014/main" val="10006"/>
                  </a:ext>
                </a:extLst>
              </a:tr>
              <a:tr h="609600">
                <a:tc>
                  <a:txBody>
                    <a:bodyPr/>
                    <a:lstStyle/>
                    <a:p>
                      <a:pPr algn="ctr"/>
                      <a:r>
                        <a:rPr lang="en-US" sz="1800" baseline="0" dirty="0">
                          <a:latin typeface="Calibri" panose="020F0502020204030204" pitchFamily="34" charset="0"/>
                          <a:cs typeface="Times New Roman" panose="02020603050405020304" pitchFamily="18" charset="0"/>
                        </a:rPr>
                        <a:t>Long Term Disability (LTD)</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r>
                        <a:rPr lang="en-US" sz="1800" dirty="0">
                          <a:latin typeface="Calibri" panose="020F0502020204030204" pitchFamily="34" charset="0"/>
                          <a:cs typeface="Times New Roman" panose="02020603050405020304" pitchFamily="18" charset="0"/>
                        </a:rPr>
                        <a:t>Disability</a:t>
                      </a:r>
                      <a:endParaRPr lang="en-US" sz="1800" b="1" dirty="0">
                        <a:latin typeface="Calibri" panose="020F0502020204030204" pitchFamily="34" charset="0"/>
                        <a:cs typeface="Times New Roman" panose="02020603050405020304" pitchFamily="18" charset="0"/>
                      </a:endParaRPr>
                    </a:p>
                  </a:txBody>
                  <a:tcPr marL="121888" marR="121888" anchor="ctr">
                    <a:solidFill>
                      <a:schemeClr val="tx1">
                        <a:lumMod val="75000"/>
                      </a:schemeClr>
                    </a:solidFill>
                  </a:tcPr>
                </a:tc>
                <a:tc>
                  <a:txBody>
                    <a:bodyPr/>
                    <a:lstStyle/>
                    <a:p>
                      <a:pPr algn="ctr"/>
                      <a:endParaRPr lang="en-US" sz="1800" dirty="0">
                        <a:latin typeface="Calibri" panose="020F0502020204030204" pitchFamily="34" charset="0"/>
                      </a:endParaRPr>
                    </a:p>
                  </a:txBody>
                  <a:tcPr marL="121888" marR="121888" anchor="ctr">
                    <a:solidFill>
                      <a:schemeClr val="tx1">
                        <a:lumMod val="75000"/>
                      </a:schemeClr>
                    </a:solidFill>
                  </a:tcPr>
                </a:tc>
                <a:extLst>
                  <a:ext uri="{0D108BD9-81ED-4DB2-BD59-A6C34878D82A}">
                    <a16:rowId xmlns:a16="http://schemas.microsoft.com/office/drawing/2014/main" val="10007"/>
                  </a:ext>
                </a:extLst>
              </a:tr>
            </a:tbl>
          </a:graphicData>
        </a:graphic>
      </p:graphicFrame>
      <p:sp>
        <p:nvSpPr>
          <p:cNvPr id="29" name="Rectangle 2"/>
          <p:cNvSpPr txBox="1">
            <a:spLocks noChangeArrowheads="1"/>
          </p:cNvSpPr>
          <p:nvPr/>
        </p:nvSpPr>
        <p:spPr bwMode="auto">
          <a:xfrm>
            <a:off x="684212" y="304800"/>
            <a:ext cx="10258928"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Benefits Offered Through the</a:t>
            </a:r>
          </a:p>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Postdoctoral Trainee Benefits Program</a:t>
            </a:r>
            <a:endParaRPr lang="en-US" sz="3500" u="sng" dirty="0">
              <a:ln w="12700">
                <a:solidFill>
                  <a:schemeClr val="tx1"/>
                </a:solidFill>
                <a:prstDash val="solid"/>
              </a:ln>
              <a:solidFill>
                <a:srgbClr val="035A91"/>
              </a:solidFill>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6</a:t>
            </a:fld>
            <a:endParaRPr lang="en-US"/>
          </a:p>
        </p:txBody>
      </p:sp>
      <p:pic>
        <p:nvPicPr>
          <p:cNvPr id="17" name="Picture 16" descr="A close up of a sign&#10;&#10;Description generated with very high confidence">
            <a:extLst>
              <a:ext uri="{FF2B5EF4-FFF2-40B4-BE49-F238E27FC236}">
                <a16:creationId xmlns:a16="http://schemas.microsoft.com/office/drawing/2014/main" id="{76A63A1B-807B-4FE2-AB41-428CC4100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a:extLst>
              <a:ext uri="{FF2B5EF4-FFF2-40B4-BE49-F238E27FC236}">
                <a16:creationId xmlns:a16="http://schemas.microsoft.com/office/drawing/2014/main" id="{58DC80F1-65C7-4EF2-9497-408138AA4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128" y="2146432"/>
            <a:ext cx="1219200" cy="360759"/>
          </a:xfrm>
          <a:prstGeom prst="rect">
            <a:avLst/>
          </a:prstGeom>
        </p:spPr>
      </p:pic>
      <p:pic>
        <p:nvPicPr>
          <p:cNvPr id="18" name="Picture 17">
            <a:extLst>
              <a:ext uri="{FF2B5EF4-FFF2-40B4-BE49-F238E27FC236}">
                <a16:creationId xmlns:a16="http://schemas.microsoft.com/office/drawing/2014/main" id="{271EB157-C487-44F0-B2CE-E94D1CF44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469" y="2668589"/>
            <a:ext cx="1219200" cy="360759"/>
          </a:xfrm>
          <a:prstGeom prst="rect">
            <a:avLst/>
          </a:prstGeom>
        </p:spPr>
      </p:pic>
      <p:pic>
        <p:nvPicPr>
          <p:cNvPr id="19" name="Picture 18">
            <a:extLst>
              <a:ext uri="{FF2B5EF4-FFF2-40B4-BE49-F238E27FC236}">
                <a16:creationId xmlns:a16="http://schemas.microsoft.com/office/drawing/2014/main" id="{494F0D86-F463-4E6D-9264-9605C3EA65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5611" y="3242933"/>
            <a:ext cx="1219200" cy="360759"/>
          </a:xfrm>
          <a:prstGeom prst="rect">
            <a:avLst/>
          </a:prstGeom>
        </p:spPr>
      </p:pic>
      <p:pic>
        <p:nvPicPr>
          <p:cNvPr id="20" name="Picture 19">
            <a:extLst>
              <a:ext uri="{FF2B5EF4-FFF2-40B4-BE49-F238E27FC236}">
                <a16:creationId xmlns:a16="http://schemas.microsoft.com/office/drawing/2014/main" id="{F0135CF4-D244-4B2E-86E7-71D83E931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469" y="3795646"/>
            <a:ext cx="1219200" cy="360759"/>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AEE949BB-54AA-47A8-8820-03A3F46E43D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6824" y="5040680"/>
            <a:ext cx="716773" cy="463549"/>
          </a:xfrm>
          <a:prstGeom prst="rect">
            <a:avLst/>
          </a:prstGeom>
        </p:spPr>
      </p:pic>
      <p:pic>
        <p:nvPicPr>
          <p:cNvPr id="27" name="Picture 26" descr="A picture containing clipart&#10;&#10;Description generated with very high confidence">
            <a:extLst>
              <a:ext uri="{FF2B5EF4-FFF2-40B4-BE49-F238E27FC236}">
                <a16:creationId xmlns:a16="http://schemas.microsoft.com/office/drawing/2014/main" id="{361BC957-F02B-4DCA-8DE8-417CD57F121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9682" y="5671425"/>
            <a:ext cx="716773" cy="46354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12" y="76201"/>
            <a:ext cx="2236365" cy="1066800"/>
          </a:xfrm>
          <a:prstGeom prst="rect">
            <a:avLst/>
          </a:prstGeom>
        </p:spPr>
      </p:pic>
      <p:sp>
        <p:nvSpPr>
          <p:cNvPr id="7" name="AutoShape 2" descr="Sun Life U.S. | Disability Insurance | Absence Management | Stop-Lo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7"/>
          <a:stretch>
            <a:fillRect/>
          </a:stretch>
        </p:blipFill>
        <p:spPr>
          <a:xfrm>
            <a:off x="7389812" y="4403340"/>
            <a:ext cx="2133600" cy="519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3603" y="228600"/>
            <a:ext cx="9040045" cy="990600"/>
          </a:xfrm>
        </p:spPr>
        <p:txBody>
          <a:bodyPr/>
          <a:lstStyle/>
          <a:p>
            <a:pPr eaLnBrk="1" hangingPunct="1"/>
            <a:r>
              <a:rPr lang="en-US" sz="2400" b="1" dirty="0">
                <a:solidFill>
                  <a:srgbClr val="FF3300"/>
                </a:solidFill>
                <a:latin typeface="BankGothic Md BT" pitchFamily="34" charset="0"/>
              </a:rPr>
              <a:t/>
            </a:r>
            <a:br>
              <a:rPr lang="en-US" sz="2400" b="1" dirty="0">
                <a:solidFill>
                  <a:srgbClr val="FF3300"/>
                </a:solidFill>
                <a:latin typeface="BankGothic Md BT" pitchFamily="34" charset="0"/>
              </a:rPr>
            </a:br>
            <a:endParaRPr lang="en-US" sz="2400" b="1" dirty="0">
              <a:solidFill>
                <a:srgbClr val="FF3300"/>
              </a:solidFill>
              <a:latin typeface="BankGothic Md BT" pitchFamily="34"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7</a:t>
            </a:fld>
            <a:endParaRPr lang="en-US"/>
          </a:p>
        </p:txBody>
      </p:sp>
      <p:sp>
        <p:nvSpPr>
          <p:cNvPr id="5128" name="TextBox 24"/>
          <p:cNvSpPr txBox="1">
            <a:spLocks noChangeArrowheads="1"/>
          </p:cNvSpPr>
          <p:nvPr/>
        </p:nvSpPr>
        <p:spPr bwMode="auto">
          <a:xfrm>
            <a:off x="1141412" y="1600200"/>
            <a:ext cx="10439400" cy="5801588"/>
          </a:xfrm>
          <a:prstGeom prst="rect">
            <a:avLst/>
          </a:prstGeom>
          <a:noFill/>
          <a:ln w="9525">
            <a:noFill/>
            <a:miter lim="800000"/>
            <a:headEnd/>
            <a:tailEnd/>
          </a:ln>
        </p:spPr>
        <p:txBody>
          <a:bodyPr wrap="square">
            <a:spAutoFit/>
          </a:bodyPr>
          <a:lstStyle/>
          <a:p>
            <a:endParaRPr lang="en-US" sz="2100" dirty="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endParaRPr lang="en-US" sz="2000" b="1" dirty="0">
              <a:solidFill>
                <a:schemeClr val="bg1"/>
              </a:solidFill>
              <a:latin typeface="Times New Roman" pitchFamily="18" charset="0"/>
              <a:cs typeface="Times New Roman" pitchFamily="18" charset="0"/>
            </a:endParaRPr>
          </a:p>
          <a:p>
            <a:r>
              <a:rPr lang="en-US" b="1" u="sng" dirty="0">
                <a:solidFill>
                  <a:srgbClr val="FF0000"/>
                </a:solidFill>
                <a:latin typeface="Calibri" panose="020F0502020204030204" pitchFamily="34" charset="0"/>
                <a:cs typeface="Times New Roman" pitchFamily="18" charset="0"/>
              </a:rPr>
              <a:t>IMPORTANT</a:t>
            </a:r>
            <a:r>
              <a:rPr lang="en-US" b="1" dirty="0">
                <a:solidFill>
                  <a:srgbClr val="FF0000"/>
                </a:solidFill>
                <a:latin typeface="Calibri" panose="020F0502020204030204" pitchFamily="34" charset="0"/>
                <a:cs typeface="Times New Roman" pitchFamily="18" charset="0"/>
              </a:rPr>
              <a:t>:</a:t>
            </a:r>
          </a:p>
          <a:p>
            <a:pPr marL="800100" lvl="1" indent="-342900">
              <a:buFont typeface="Wingdings" panose="05000000000000000000" pitchFamily="2" charset="2"/>
              <a:buChar char="§"/>
            </a:pPr>
            <a:r>
              <a:rPr lang="en-US" i="1" dirty="0">
                <a:solidFill>
                  <a:srgbClr val="FF0000"/>
                </a:solidFill>
                <a:latin typeface="Calibri" panose="020F0502020204030204" pitchFamily="34" charset="0"/>
                <a:cs typeface="Times New Roman" pitchFamily="18" charset="0"/>
              </a:rPr>
              <a:t>No action required if you want to keep the same benefits as the prior Plan year (2023/2024)</a:t>
            </a:r>
          </a:p>
          <a:p>
            <a:pPr marL="800100" lvl="1" indent="-342900">
              <a:buFont typeface="Wingdings" panose="05000000000000000000" pitchFamily="2" charset="2"/>
              <a:buChar char="§"/>
            </a:pPr>
            <a:r>
              <a:rPr lang="en-US" i="1" dirty="0">
                <a:solidFill>
                  <a:srgbClr val="FF0000"/>
                </a:solidFill>
                <a:latin typeface="Calibri" panose="020F0502020204030204" pitchFamily="34" charset="0"/>
                <a:cs typeface="Times New Roman" pitchFamily="18" charset="0"/>
              </a:rPr>
              <a:t>If you want to make changes to your plans, or if you are adding dependents to the plan, you must complete and submit a new</a:t>
            </a:r>
            <a:r>
              <a:rPr lang="en-US" b="1" i="1" dirty="0">
                <a:solidFill>
                  <a:srgbClr val="FF0000"/>
                </a:solidFill>
                <a:latin typeface="Calibri" panose="020F0502020204030204" pitchFamily="34" charset="0"/>
                <a:cs typeface="Times New Roman" pitchFamily="18" charset="0"/>
              </a:rPr>
              <a:t> Enrollment Form </a:t>
            </a:r>
            <a:r>
              <a:rPr lang="en-US" i="1" dirty="0">
                <a:solidFill>
                  <a:srgbClr val="FF0000"/>
                </a:solidFill>
                <a:latin typeface="Calibri" panose="020F0502020204030204" pitchFamily="34" charset="0"/>
                <a:cs typeface="Times New Roman" pitchFamily="18" charset="0"/>
              </a:rPr>
              <a:t>during the Open Enrollment period (Sept 2 – 13, 2024)</a:t>
            </a:r>
          </a:p>
          <a:p>
            <a:pPr marL="800100" lvl="1" indent="-342900">
              <a:buFont typeface="Wingdings" panose="05000000000000000000" pitchFamily="2" charset="2"/>
              <a:buChar char="§"/>
            </a:pPr>
            <a:r>
              <a:rPr lang="en-US" i="1" dirty="0">
                <a:solidFill>
                  <a:srgbClr val="FF0000"/>
                </a:solidFill>
                <a:latin typeface="Calibri" panose="020F0502020204030204" pitchFamily="34" charset="0"/>
                <a:cs typeface="Times New Roman" pitchFamily="18" charset="0"/>
              </a:rPr>
              <a:t>The Enrollment Form can be found on the VUMC Postdoc Benefits Portal: </a:t>
            </a:r>
            <a:r>
              <a:rPr lang="en-US" i="1" dirty="0">
                <a:solidFill>
                  <a:srgbClr val="FF0000"/>
                </a:solidFill>
                <a:latin typeface="Calibri" panose="020F0502020204030204" pitchFamily="34" charset="0"/>
                <a:cs typeface="Times New Roman" pitchFamily="18" charset="0"/>
                <a:hlinkClick r:id="rId3"/>
              </a:rPr>
              <a:t>https://clients.garnett-powers.com/pd/vumc/</a:t>
            </a:r>
            <a:r>
              <a:rPr lang="en-US" i="1" dirty="0">
                <a:solidFill>
                  <a:srgbClr val="FF0000"/>
                </a:solidFill>
                <a:latin typeface="Calibri" panose="020F0502020204030204" pitchFamily="34" charset="0"/>
                <a:cs typeface="Times New Roman" pitchFamily="18" charset="0"/>
              </a:rPr>
              <a:t> </a:t>
            </a:r>
          </a:p>
          <a:p>
            <a:pPr lvl="1"/>
            <a:endParaRPr lang="en-US" sz="2000" b="1" dirty="0">
              <a:solidFill>
                <a:schemeClr val="bg1"/>
              </a:solidFill>
              <a:latin typeface="Times New Roman" pitchFamily="18" charset="0"/>
              <a:cs typeface="Times New Roman" pitchFamily="18" charset="0"/>
            </a:endParaRPr>
          </a:p>
          <a:p>
            <a:pPr marL="800100" lvl="1" indent="-342900">
              <a:buFont typeface="Wingdings" panose="05000000000000000000" pitchFamily="2" charset="2"/>
              <a:buChar char="§"/>
            </a:pPr>
            <a:endParaRPr lang="en-US" sz="2000" b="1" dirty="0">
              <a:solidFill>
                <a:schemeClr val="bg1"/>
              </a:solidFill>
              <a:latin typeface="Times New Roman" pitchFamily="18" charset="0"/>
              <a:cs typeface="Times New Roman" pitchFamily="18" charset="0"/>
            </a:endParaRPr>
          </a:p>
          <a:p>
            <a:endParaRPr lang="en-US" sz="2100" b="1" dirty="0">
              <a:latin typeface="Times New Roman" pitchFamily="18" charset="0"/>
              <a:cs typeface="Times New Roman" pitchFamily="18" charset="0"/>
            </a:endParaRPr>
          </a:p>
          <a:p>
            <a:endParaRPr lang="en-US" sz="2100" b="1" dirty="0">
              <a:latin typeface="Times New Roman" pitchFamily="18" charset="0"/>
              <a:cs typeface="Times New Roman" pitchFamily="18" charset="0"/>
            </a:endParaRPr>
          </a:p>
        </p:txBody>
      </p:sp>
      <p:sp>
        <p:nvSpPr>
          <p:cNvPr id="16" name="Rectangle 2"/>
          <p:cNvSpPr txBox="1">
            <a:spLocks noChangeArrowheads="1"/>
          </p:cNvSpPr>
          <p:nvPr/>
        </p:nvSpPr>
        <p:spPr bwMode="auto">
          <a:xfrm>
            <a:off x="1523603" y="381000"/>
            <a:ext cx="9040045"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Benefits Plan/Rate Changes for</a:t>
            </a:r>
          </a:p>
          <a:p>
            <a:pPr marL="484632" lvl="0" algn="ctr">
              <a:spcBef>
                <a:spcPct val="0"/>
              </a:spcBef>
              <a:defRPr/>
            </a:pPr>
            <a:r>
              <a:rPr lang="en-US" sz="3500" b="1" dirty="0">
                <a:solidFill>
                  <a:srgbClr val="035A91"/>
                </a:solidFill>
                <a:latin typeface="Avenir LT Std 35 Light" panose="020B0402020203020204" pitchFamily="34" charset="0"/>
                <a:cs typeface="Times New Roman" pitchFamily="18" charset="0"/>
              </a:rPr>
              <a:t>Plan Year 2024/2025</a:t>
            </a:r>
            <a:endParaRPr lang="en-US" sz="3500" u="sng" dirty="0">
              <a:ln w="12700">
                <a:solidFill>
                  <a:schemeClr val="tx1"/>
                </a:solidFill>
                <a:prstDash val="solid"/>
              </a:ln>
              <a:solidFill>
                <a:srgbClr val="035A91"/>
              </a:solidFill>
              <a:latin typeface="Avenir LT Std 35 Light" panose="020B0402020203020204" pitchFamily="34"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2666548"/>
              </p:ext>
            </p:extLst>
          </p:nvPr>
        </p:nvGraphicFramePr>
        <p:xfrm>
          <a:off x="1676026" y="1905000"/>
          <a:ext cx="8125884" cy="2225040"/>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20000"/>
                    </a:ext>
                  </a:extLst>
                </a:gridCol>
                <a:gridCol w="4062942">
                  <a:extLst>
                    <a:ext uri="{9D8B030D-6E8A-4147-A177-3AD203B41FA5}">
                      <a16:colId xmlns:a16="http://schemas.microsoft.com/office/drawing/2014/main" val="20001"/>
                    </a:ext>
                  </a:extLst>
                </a:gridCol>
              </a:tblGrid>
              <a:tr h="370840">
                <a:tc>
                  <a:txBody>
                    <a:bodyPr/>
                    <a:lstStyle/>
                    <a:p>
                      <a:r>
                        <a:rPr lang="en-US" sz="1800" dirty="0">
                          <a:latin typeface="Calibri" panose="020F0502020204030204" pitchFamily="34" charset="0"/>
                          <a:cs typeface="Times New Roman" panose="02020603050405020304" pitchFamily="18" charset="0"/>
                        </a:rPr>
                        <a:t>Plan</a:t>
                      </a:r>
                    </a:p>
                  </a:txBody>
                  <a:tcPr>
                    <a:solidFill>
                      <a:srgbClr val="035A91"/>
                    </a:solidFill>
                  </a:tcPr>
                </a:tc>
                <a:tc>
                  <a:txBody>
                    <a:bodyPr/>
                    <a:lstStyle/>
                    <a:p>
                      <a:r>
                        <a:rPr lang="en-US" sz="1800" dirty="0">
                          <a:latin typeface="Calibri" panose="020F0502020204030204" pitchFamily="34" charset="0"/>
                          <a:cs typeface="Times New Roman" panose="02020603050405020304" pitchFamily="18" charset="0"/>
                        </a:rPr>
                        <a:t>Increases</a:t>
                      </a:r>
                    </a:p>
                  </a:txBody>
                  <a:tcPr>
                    <a:solidFill>
                      <a:schemeClr val="bg1"/>
                    </a:solidFill>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cs typeface="Times New Roman" panose="02020603050405020304" pitchFamily="18" charset="0"/>
                        </a:rPr>
                        <a:t>Medical (no</a:t>
                      </a:r>
                      <a:r>
                        <a:rPr lang="en-US" sz="1800" baseline="0" dirty="0">
                          <a:latin typeface="Calibri" panose="020F0502020204030204" pitchFamily="34" charset="0"/>
                          <a:cs typeface="Times New Roman" panose="02020603050405020304" pitchFamily="18" charset="0"/>
                        </a:rPr>
                        <a:t> change to benefits)</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800" dirty="0">
                          <a:latin typeface="Calibri" panose="020F0502020204030204" pitchFamily="34" charset="0"/>
                          <a:cs typeface="Times New Roman" panose="02020603050405020304" pitchFamily="18" charset="0"/>
                        </a:rPr>
                        <a:t>8.0%</a:t>
                      </a:r>
                      <a:r>
                        <a:rPr lang="en-US" sz="1800" baseline="0" dirty="0">
                          <a:latin typeface="Calibri" panose="020F0502020204030204" pitchFamily="34" charset="0"/>
                          <a:cs typeface="Times New Roman" panose="02020603050405020304" pitchFamily="18" charset="0"/>
                        </a:rPr>
                        <a:t> increase from previous plan year</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cs typeface="Times New Roman" panose="02020603050405020304" pitchFamily="18" charset="0"/>
                        </a:rPr>
                        <a:t>Dental</a:t>
                      </a:r>
                      <a:r>
                        <a:rPr lang="en-US" sz="1800" baseline="0" dirty="0">
                          <a:latin typeface="Calibri" panose="020F0502020204030204" pitchFamily="34" charset="0"/>
                          <a:cs typeface="Times New Roman" panose="02020603050405020304" pitchFamily="18" charset="0"/>
                        </a:rPr>
                        <a:t> </a:t>
                      </a:r>
                      <a:r>
                        <a:rPr lang="en-US" sz="1800" dirty="0">
                          <a:latin typeface="Calibri" panose="020F0502020204030204" pitchFamily="34" charset="0"/>
                          <a:cs typeface="Times New Roman" panose="02020603050405020304" pitchFamily="18" charset="0"/>
                        </a:rPr>
                        <a:t>(no</a:t>
                      </a:r>
                      <a:r>
                        <a:rPr lang="en-US" sz="1800" baseline="0" dirty="0">
                          <a:latin typeface="Calibri" panose="020F0502020204030204" pitchFamily="34" charset="0"/>
                          <a:cs typeface="Times New Roman" panose="02020603050405020304" pitchFamily="18" charset="0"/>
                        </a:rPr>
                        <a:t> change to benefits)</a:t>
                      </a:r>
                      <a:endParaRPr lang="en-US" sz="1800" dirty="0">
                        <a:latin typeface="Calibri" panose="020F0502020204030204" pitchFamily="34" charset="0"/>
                        <a:cs typeface="Times New Roman" panose="02020603050405020304" pitchFamily="18" charset="0"/>
                      </a:endParaRPr>
                    </a:p>
                  </a:txBody>
                  <a:tcPr>
                    <a:solidFill>
                      <a:schemeClr val="tx1">
                        <a:lumMod val="95000"/>
                      </a:schemeClr>
                    </a:solidFill>
                  </a:tcPr>
                </a:tc>
                <a:tc>
                  <a:txBody>
                    <a:bodyPr/>
                    <a:lstStyle/>
                    <a:p>
                      <a:r>
                        <a:rPr lang="en-US" sz="1800" baseline="0" dirty="0">
                          <a:latin typeface="Calibri" panose="020F0502020204030204" pitchFamily="34" charset="0"/>
                          <a:cs typeface="Times New Roman" panose="02020603050405020304" pitchFamily="18" charset="0"/>
                        </a:rPr>
                        <a:t>No increase from previous plan year</a:t>
                      </a:r>
                      <a:endParaRPr lang="en-US" sz="1800" dirty="0">
                        <a:latin typeface="Calibri" panose="020F0502020204030204" pitchFamily="34" charset="0"/>
                        <a:cs typeface="Times New Roman" panose="02020603050405020304" pitchFamily="18" charset="0"/>
                      </a:endParaRPr>
                    </a:p>
                  </a:txBody>
                  <a:tcPr>
                    <a:solidFill>
                      <a:schemeClr val="tx1">
                        <a:lumMod val="95000"/>
                      </a:schemeClr>
                    </a:solidFill>
                  </a:tcPr>
                </a:tc>
                <a:extLst>
                  <a:ext uri="{0D108BD9-81ED-4DB2-BD59-A6C34878D82A}">
                    <a16:rowId xmlns:a16="http://schemas.microsoft.com/office/drawing/2014/main" val="10002"/>
                  </a:ext>
                </a:extLst>
              </a:tr>
              <a:tr h="370840">
                <a:tc>
                  <a:txBody>
                    <a:bodyPr/>
                    <a:lstStyle/>
                    <a:p>
                      <a:r>
                        <a:rPr lang="en-US" sz="1800" dirty="0">
                          <a:solidFill>
                            <a:schemeClr val="bg1"/>
                          </a:solidFill>
                          <a:latin typeface="Calibri" panose="020F0502020204030204" pitchFamily="34" charset="0"/>
                          <a:cs typeface="Times New Roman" panose="02020603050405020304" pitchFamily="18" charset="0"/>
                        </a:rPr>
                        <a:t>Vision (no</a:t>
                      </a:r>
                      <a:r>
                        <a:rPr lang="en-US" sz="1800" baseline="0" dirty="0">
                          <a:solidFill>
                            <a:schemeClr val="bg1"/>
                          </a:solidFill>
                          <a:latin typeface="Calibri" panose="020F0502020204030204" pitchFamily="34" charset="0"/>
                          <a:cs typeface="Times New Roman" panose="02020603050405020304" pitchFamily="18" charset="0"/>
                        </a:rPr>
                        <a:t> change to benefits)</a:t>
                      </a:r>
                      <a:endParaRPr lang="en-US" sz="1800" dirty="0">
                        <a:solidFill>
                          <a:schemeClr val="bg1"/>
                        </a:solidFill>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800" dirty="0">
                          <a:solidFill>
                            <a:schemeClr val="bg1"/>
                          </a:solidFill>
                          <a:latin typeface="Calibri" panose="020F0502020204030204" pitchFamily="34" charset="0"/>
                          <a:cs typeface="Times New Roman" panose="02020603050405020304" pitchFamily="18" charset="0"/>
                        </a:rPr>
                        <a:t>No increase from previous plan year</a:t>
                      </a:r>
                    </a:p>
                  </a:txBody>
                  <a:tcPr>
                    <a:solidFill>
                      <a:schemeClr val="tx1">
                        <a:lumMod val="75000"/>
                      </a:schemeClr>
                    </a:solidFill>
                  </a:tcPr>
                </a:tc>
                <a:extLst>
                  <a:ext uri="{0D108BD9-81ED-4DB2-BD59-A6C34878D82A}">
                    <a16:rowId xmlns:a16="http://schemas.microsoft.com/office/drawing/2014/main" val="10003"/>
                  </a:ext>
                </a:extLst>
              </a:tr>
              <a:tr h="370840">
                <a:tc>
                  <a:txBody>
                    <a:bodyPr/>
                    <a:lstStyle/>
                    <a:p>
                      <a:r>
                        <a:rPr lang="en-US" sz="1800" dirty="0">
                          <a:latin typeface="Calibri" panose="020F0502020204030204" pitchFamily="34" charset="0"/>
                          <a:cs typeface="Times New Roman" panose="02020603050405020304" pitchFamily="18" charset="0"/>
                        </a:rPr>
                        <a:t>Disability (no</a:t>
                      </a:r>
                      <a:r>
                        <a:rPr lang="en-US" sz="1800" baseline="0" dirty="0">
                          <a:latin typeface="Calibri" panose="020F0502020204030204" pitchFamily="34" charset="0"/>
                          <a:cs typeface="Times New Roman" panose="02020603050405020304" pitchFamily="18" charset="0"/>
                        </a:rPr>
                        <a:t> change to benefits)</a:t>
                      </a:r>
                      <a:endParaRPr lang="en-US" sz="1800" dirty="0">
                        <a:latin typeface="Calibri" panose="020F0502020204030204" pitchFamily="34" charset="0"/>
                        <a:cs typeface="Times New Roman" panose="02020603050405020304" pitchFamily="18" charset="0"/>
                      </a:endParaRPr>
                    </a:p>
                  </a:txBody>
                  <a:tcPr>
                    <a:solidFill>
                      <a:schemeClr val="tx1">
                        <a:lumMod val="95000"/>
                      </a:schemeClr>
                    </a:solidFill>
                  </a:tcPr>
                </a:tc>
                <a:tc>
                  <a:txBody>
                    <a:bodyPr/>
                    <a:lstStyle/>
                    <a:p>
                      <a:r>
                        <a:rPr lang="en-US" sz="1800" dirty="0">
                          <a:latin typeface="Calibri" panose="020F0502020204030204" pitchFamily="34" charset="0"/>
                          <a:cs typeface="Times New Roman" panose="02020603050405020304" pitchFamily="18" charset="0"/>
                        </a:rPr>
                        <a:t>No increase from previous plan year</a:t>
                      </a:r>
                    </a:p>
                  </a:txBody>
                  <a:tcPr>
                    <a:solidFill>
                      <a:schemeClr val="tx1">
                        <a:lumMod val="95000"/>
                      </a:schemeClr>
                    </a:solidFill>
                  </a:tcPr>
                </a:tc>
                <a:extLst>
                  <a:ext uri="{0D108BD9-81ED-4DB2-BD59-A6C34878D82A}">
                    <a16:rowId xmlns:a16="http://schemas.microsoft.com/office/drawing/2014/main" val="10004"/>
                  </a:ext>
                </a:extLst>
              </a:tr>
              <a:tr h="370840">
                <a:tc>
                  <a:txBody>
                    <a:bodyPr/>
                    <a:lstStyle/>
                    <a:p>
                      <a:r>
                        <a:rPr lang="en-US" sz="1800" dirty="0">
                          <a:latin typeface="Calibri" panose="020F0502020204030204" pitchFamily="34" charset="0"/>
                          <a:cs typeface="Times New Roman" panose="02020603050405020304" pitchFamily="18" charset="0"/>
                        </a:rPr>
                        <a:t>Life (no</a:t>
                      </a:r>
                      <a:r>
                        <a:rPr lang="en-US" sz="1800" baseline="0" dirty="0">
                          <a:latin typeface="Calibri" panose="020F0502020204030204" pitchFamily="34" charset="0"/>
                          <a:cs typeface="Times New Roman" panose="02020603050405020304" pitchFamily="18" charset="0"/>
                        </a:rPr>
                        <a:t> change to benefits)</a:t>
                      </a:r>
                      <a:endParaRPr lang="en-US" sz="1800" dirty="0">
                        <a:latin typeface="Calibri" panose="020F0502020204030204" pitchFamily="34" charset="0"/>
                        <a:cs typeface="Times New Roman" panose="02020603050405020304" pitchFamily="18" charset="0"/>
                      </a:endParaRPr>
                    </a:p>
                  </a:txBody>
                  <a:tcPr>
                    <a:solidFill>
                      <a:schemeClr val="tx1">
                        <a:lumMod val="75000"/>
                      </a:schemeClr>
                    </a:solidFill>
                  </a:tcPr>
                </a:tc>
                <a:tc>
                  <a:txBody>
                    <a:bodyPr/>
                    <a:lstStyle/>
                    <a:p>
                      <a:r>
                        <a:rPr lang="en-US" sz="1800" dirty="0">
                          <a:latin typeface="Calibri" panose="020F0502020204030204" pitchFamily="34" charset="0"/>
                          <a:cs typeface="Times New Roman" panose="02020603050405020304" pitchFamily="18" charset="0"/>
                        </a:rPr>
                        <a:t>No increase from previous plan year</a:t>
                      </a:r>
                    </a:p>
                  </a:txBody>
                  <a:tcPr>
                    <a:solidFill>
                      <a:schemeClr val="tx1">
                        <a:lumMod val="75000"/>
                      </a:schemeClr>
                    </a:solidFill>
                  </a:tcPr>
                </a:tc>
                <a:extLst>
                  <a:ext uri="{0D108BD9-81ED-4DB2-BD59-A6C34878D82A}">
                    <a16:rowId xmlns:a16="http://schemas.microsoft.com/office/drawing/2014/main" val="10005"/>
                  </a:ext>
                </a:extLst>
              </a:tr>
            </a:tbl>
          </a:graphicData>
        </a:graphic>
      </p:graphicFrame>
      <p:pic>
        <p:nvPicPr>
          <p:cNvPr id="11" name="Picture 10" descr="A close up of a sign&#10;&#10;Description generated with very high confidence">
            <a:extLst>
              <a:ext uri="{FF2B5EF4-FFF2-40B4-BE49-F238E27FC236}">
                <a16:creationId xmlns:a16="http://schemas.microsoft.com/office/drawing/2014/main" id="{3F125165-EF25-4CAB-9A05-23D33DBCF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12" y="158729"/>
            <a:ext cx="2143227" cy="1022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25177" y="304800"/>
            <a:ext cx="8836898" cy="3429000"/>
          </a:xfrm>
        </p:spPr>
        <p:txBody>
          <a:bodyPr>
            <a:normAutofit/>
          </a:bodyPr>
          <a:lstStyle/>
          <a:p>
            <a:pPr algn="ctr" eaLnBrk="1" hangingPunct="1"/>
            <a:r>
              <a:rPr lang="en-US" sz="5000" b="1" dirty="0">
                <a:solidFill>
                  <a:srgbClr val="035A91"/>
                </a:solidFill>
                <a:effectLst/>
                <a:latin typeface="Avenir LT Std 35 Light" panose="020B0402020203020204" pitchFamily="34" charset="0"/>
                <a:cs typeface="Times New Roman" pitchFamily="18" charset="0"/>
              </a:rPr>
              <a:t>MEDICAL</a:t>
            </a:r>
            <a:br>
              <a:rPr lang="en-US" sz="5000" b="1" dirty="0">
                <a:solidFill>
                  <a:srgbClr val="035A91"/>
                </a:solidFill>
                <a:effectLst/>
                <a:latin typeface="Avenir LT Std 35 Light" panose="020B0402020203020204" pitchFamily="34" charset="0"/>
                <a:cs typeface="Times New Roman" pitchFamily="18" charset="0"/>
              </a:rPr>
            </a:br>
            <a:r>
              <a:rPr lang="en-US" sz="5000" b="1" dirty="0">
                <a:solidFill>
                  <a:srgbClr val="035A91"/>
                </a:solidFill>
                <a:effectLst/>
                <a:latin typeface="Avenir LT Std 35 Light" panose="020B0402020203020204" pitchFamily="34" charset="0"/>
                <a:cs typeface="Times New Roman" pitchFamily="18" charset="0"/>
              </a:rPr>
              <a:t>INSURANCE</a:t>
            </a:r>
            <a:r>
              <a:rPr lang="en-US" sz="3500" dirty="0">
                <a:effectLst>
                  <a:outerShdw blurRad="38100" dist="38100" dir="2700000" algn="tl">
                    <a:srgbClr val="000000">
                      <a:alpha val="43137"/>
                    </a:srgbClr>
                  </a:outerShdw>
                </a:effectLst>
                <a:latin typeface="Avenir LT Std 35 Light" panose="020B0402020203020204" pitchFamily="34" charset="0"/>
                <a:cs typeface="Times New Roman" pitchFamily="18" charset="0"/>
              </a:rPr>
              <a:t/>
            </a:r>
            <a:br>
              <a:rPr lang="en-US" sz="3500" dirty="0">
                <a:effectLst>
                  <a:outerShdw blurRad="38100" dist="38100" dir="2700000" algn="tl">
                    <a:srgbClr val="000000">
                      <a:alpha val="43137"/>
                    </a:srgbClr>
                  </a:outerShdw>
                </a:effectLst>
                <a:latin typeface="Avenir LT Std 35 Light" panose="020B0402020203020204" pitchFamily="34" charset="0"/>
                <a:cs typeface="Times New Roman" pitchFamily="18" charset="0"/>
              </a:rPr>
            </a:b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b="1" dirty="0">
                <a:solidFill>
                  <a:schemeClr val="tx1"/>
                </a:solidFill>
                <a:latin typeface="Times New Roman" pitchFamily="18" charset="0"/>
                <a:cs typeface="Times New Roman" pitchFamily="18" charset="0"/>
              </a:rPr>
              <a:t/>
            </a:r>
            <a:br>
              <a:rPr lang="en-US" sz="1200" b="1" dirty="0">
                <a:solidFill>
                  <a:schemeClr val="tx1"/>
                </a:solidFill>
                <a:latin typeface="Times New Roman" pitchFamily="18" charset="0"/>
                <a:cs typeface="Times New Roman" pitchFamily="18" charset="0"/>
              </a:rPr>
            </a:br>
            <a:r>
              <a:rPr lang="en-US" sz="1800" b="1" dirty="0">
                <a:solidFill>
                  <a:schemeClr val="bg1"/>
                </a:solidFill>
                <a:effectLst/>
                <a:latin typeface="Calibri" panose="020F0502020204030204" pitchFamily="34" charset="0"/>
                <a:cs typeface="Times New Roman" pitchFamily="18" charset="0"/>
              </a:rPr>
              <a:t>Provided by</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endParaRPr lang="en-US" sz="2400" dirty="0">
              <a:solidFill>
                <a:srgbClr val="FF33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8</a:t>
            </a:fld>
            <a:endParaRPr lang="en-US"/>
          </a:p>
        </p:txBody>
      </p:sp>
      <p:pic>
        <p:nvPicPr>
          <p:cNvPr id="10" name="Picture 9" descr="A close up of a sign&#10;&#10;Description generated with very high confidence">
            <a:extLst>
              <a:ext uri="{FF2B5EF4-FFF2-40B4-BE49-F238E27FC236}">
                <a16:creationId xmlns:a16="http://schemas.microsoft.com/office/drawing/2014/main" id="{83293EF8-AD2A-47CC-A3F3-A8D33DFEE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4" name="Picture 3">
            <a:extLst>
              <a:ext uri="{FF2B5EF4-FFF2-40B4-BE49-F238E27FC236}">
                <a16:creationId xmlns:a16="http://schemas.microsoft.com/office/drawing/2014/main" id="{EE10015B-0AD2-4DAB-9CF6-0C451BEAC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812" y="3810000"/>
            <a:ext cx="5384786" cy="15933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13" y="152401"/>
            <a:ext cx="2362200" cy="1126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12188825" cy="990600"/>
          </a:xfrm>
        </p:spPr>
        <p:txBody>
          <a:bodyPr>
            <a:normAutofit/>
          </a:bodyPr>
          <a:lstStyle/>
          <a:p>
            <a:pPr marL="484632" lvl="0" algn="ctr">
              <a:defRPr/>
            </a:pPr>
            <a:r>
              <a:rPr lang="en-US" sz="3500" dirty="0">
                <a:solidFill>
                  <a:srgbClr val="035A91"/>
                </a:solidFill>
                <a:effectLst/>
                <a:latin typeface="Avenir LT Std 35 Light" panose="020B0402020203020204" pitchFamily="34" charset="0"/>
                <a:cs typeface="Times New Roman" pitchFamily="18" charset="0"/>
              </a:rPr>
              <a:t>What is a PPO Plan?</a:t>
            </a:r>
            <a:endParaRPr lang="en-US" sz="3500" u="sng" dirty="0">
              <a:ln w="12700">
                <a:solidFill>
                  <a:schemeClr val="tx1"/>
                </a:solidFill>
                <a:prstDash val="solid"/>
              </a:ln>
              <a:solidFill>
                <a:srgbClr val="035A91"/>
              </a:solidFill>
              <a:effectLst/>
              <a:latin typeface="Avenir LT Std 35 Light" panose="020B0402020203020204" pitchFamily="34" charset="0"/>
              <a:cs typeface="Times New Roman" pitchFamily="18" charset="0"/>
            </a:endParaRPr>
          </a:p>
        </p:txBody>
      </p:sp>
      <p:sp>
        <p:nvSpPr>
          <p:cNvPr id="2" name="Slide Number Placeholder 1"/>
          <p:cNvSpPr>
            <a:spLocks noGrp="1"/>
          </p:cNvSpPr>
          <p:nvPr>
            <p:ph type="sldNum" sz="quarter" idx="12"/>
          </p:nvPr>
        </p:nvSpPr>
        <p:spPr/>
        <p:txBody>
          <a:bodyPr/>
          <a:lstStyle/>
          <a:p>
            <a:fld id="{6BBE7942-5B1B-4E74-B3CD-25BF9B0ABE25}" type="slidenum">
              <a:rPr lang="en-US" smtClean="0"/>
              <a:pPr/>
              <a:t>9</a:t>
            </a:fld>
            <a:endParaRPr lang="en-US"/>
          </a:p>
        </p:txBody>
      </p:sp>
      <p:sp>
        <p:nvSpPr>
          <p:cNvPr id="14" name="TextBox 13"/>
          <p:cNvSpPr txBox="1"/>
          <p:nvPr/>
        </p:nvSpPr>
        <p:spPr>
          <a:xfrm>
            <a:off x="1065212" y="1447800"/>
            <a:ext cx="10515600" cy="4524315"/>
          </a:xfrm>
          <a:prstGeom prst="rect">
            <a:avLst/>
          </a:prstGeom>
          <a:noFill/>
        </p:spPr>
        <p:txBody>
          <a:bodyPr wrap="square" rtlCol="0">
            <a:spAutoFit/>
          </a:bodyPr>
          <a:lstStyle/>
          <a:p>
            <a:r>
              <a:rPr lang="en-US" b="1" dirty="0">
                <a:solidFill>
                  <a:schemeClr val="bg1"/>
                </a:solidFill>
                <a:latin typeface="Calibri" panose="020F0502020204030204" pitchFamily="34" charset="0"/>
                <a:cs typeface="Times New Roman" pitchFamily="18" charset="0"/>
              </a:rPr>
              <a:t> </a:t>
            </a: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PPO plan offers more flexibility and choice than the HMO plan due to the In-Network and Out-of-Network selection you make at the time you seek services</a:t>
            </a:r>
          </a:p>
          <a:p>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In-Network benefits (copays/coinsurance) will be covered at a higher level than the Out-of-Network benefits</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At the time of service, you have the ability to seek care from a Specialist, without having to obtain a referral from a Primary Care Physician (PCP)</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The contractual agreement between the PPO Plan and the In-Network Provider is on a “discounted fee for service” basis</a:t>
            </a:r>
          </a:p>
          <a:p>
            <a:pPr marL="171450" indent="-171450">
              <a:buFont typeface="Arial" panose="020B0604020202020204" pitchFamily="34" charset="0"/>
              <a:buChar char="•"/>
            </a:pPr>
            <a:endParaRPr lang="en-US" dirty="0">
              <a:solidFill>
                <a:schemeClr val="bg1"/>
              </a:solidFill>
              <a:latin typeface="Calibri" panose="020F0502020204030204" pitchFamily="34" charset="0"/>
              <a:cs typeface="Times New Roman" pitchFamily="18" charset="0"/>
            </a:endParaRPr>
          </a:p>
          <a:p>
            <a:pPr marL="342900" indent="-342900">
              <a:buFont typeface="Arial" panose="020B0604020202020204" pitchFamily="34" charset="0"/>
              <a:buChar char="•"/>
            </a:pPr>
            <a:r>
              <a:rPr lang="en-US" dirty="0">
                <a:solidFill>
                  <a:schemeClr val="bg1"/>
                </a:solidFill>
                <a:latin typeface="Calibri" panose="020F0502020204030204" pitchFamily="34" charset="0"/>
                <a:cs typeface="Times New Roman" pitchFamily="18" charset="0"/>
              </a:rPr>
              <a:t>You will pay more out-of-pocket when you seek services Out-of-Network because those physicians are not providing the same contracted discounts as the In-Network physicians</a:t>
            </a:r>
          </a:p>
          <a:p>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9" name="Picture 8" descr="A close up of a sign&#10;&#10;Description generated with very high confidence">
            <a:extLst>
              <a:ext uri="{FF2B5EF4-FFF2-40B4-BE49-F238E27FC236}">
                <a16:creationId xmlns:a16="http://schemas.microsoft.com/office/drawing/2014/main" id="{CB3622DE-A7BA-415C-B36A-64939A49C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412" y="342732"/>
            <a:ext cx="2392896" cy="4192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12" y="0"/>
            <a:ext cx="2514600" cy="1199525"/>
          </a:xfrm>
          <a:prstGeom prst="rect">
            <a:avLst/>
          </a:prstGeom>
        </p:spPr>
      </p:pic>
    </p:spTree>
    <p:extLst>
      <p:ext uri="{BB962C8B-B14F-4D97-AF65-F5344CB8AC3E}">
        <p14:creationId xmlns:p14="http://schemas.microsoft.com/office/powerpoint/2010/main" val="31902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3827</Words>
  <Application>Microsoft Office PowerPoint</Application>
  <PresentationFormat>Custom</PresentationFormat>
  <Paragraphs>777</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Avenir LT Std 35 Light</vt:lpstr>
      <vt:lpstr>BankGothic Md BT</vt:lpstr>
      <vt:lpstr>Calibri</vt:lpstr>
      <vt:lpstr>Constantia</vt:lpstr>
      <vt:lpstr>Source Sans Pro Light</vt:lpstr>
      <vt:lpstr>Source Sans Pro Semibold</vt:lpstr>
      <vt:lpstr>Times New Roman</vt:lpstr>
      <vt:lpstr>Wingdings</vt:lpstr>
      <vt:lpstr>Currency 16x9</vt:lpstr>
      <vt:lpstr>PowerPoint Presentation</vt:lpstr>
      <vt:lpstr> </vt:lpstr>
      <vt:lpstr> </vt:lpstr>
      <vt:lpstr>PowerPoint Presentation</vt:lpstr>
      <vt:lpstr>PowerPoint Presentation</vt:lpstr>
      <vt:lpstr>PowerPoint Presentation</vt:lpstr>
      <vt:lpstr> </vt:lpstr>
      <vt:lpstr>MEDICAL INSURANCE   Provided by </vt:lpstr>
      <vt:lpstr>What is a PPO Plan?</vt:lpstr>
      <vt:lpstr>Aetna 80/60 Base Plan</vt:lpstr>
      <vt:lpstr>PowerPoint Presentation</vt:lpstr>
      <vt:lpstr>PowerPoint Presentation</vt:lpstr>
      <vt:lpstr>Aetna 90/70 Buy-Up Plan</vt:lpstr>
      <vt:lpstr>PowerPoint Presentation</vt:lpstr>
      <vt:lpstr>PowerPoint Presentation</vt:lpstr>
      <vt:lpstr>Aetna 90/70 Buy-Up PPO Plan</vt:lpstr>
      <vt:lpstr>PowerPoint Presentation</vt:lpstr>
      <vt:lpstr>PowerPoint Presentation</vt:lpstr>
      <vt:lpstr>PowerPoint Presentation</vt:lpstr>
      <vt:lpstr>Summaries of Benefits and Coverage</vt:lpstr>
      <vt:lpstr>Prescriptions – Mail Order Pharmacy</vt:lpstr>
      <vt:lpstr>Wellness Programs</vt:lpstr>
      <vt:lpstr>PowerPoint Presentation</vt:lpstr>
      <vt:lpstr>Walk-in Clinics &amp; Urgent Care</vt:lpstr>
      <vt:lpstr>DENTAL INSURANCE   Provided by </vt:lpstr>
      <vt:lpstr>Postdoctoral Trainee Benefits Program</vt:lpstr>
      <vt:lpstr>Postdoctoral Trainee Benefits Program</vt:lpstr>
      <vt:lpstr>Accessing the Out-of-Network Tier</vt:lpstr>
      <vt:lpstr>VOLUNTARY VISION INSURANCE   Provided by</vt:lpstr>
      <vt:lpstr>Sun Life Voluntary Vision Plan</vt:lpstr>
      <vt:lpstr>PowerPoint Presentation</vt:lpstr>
      <vt:lpstr>Life, Accidental Death &amp; Dismemberment (AD&amp;D) &amp; Long-Term Disability Insurance  Provided by</vt:lpstr>
      <vt:lpstr>Postdoctoral Trainee Benefits Program   Life, Accidental Death &amp; Dismemberment Insurance</vt:lpstr>
      <vt:lpstr>  Postdoctoral Trainee Benefits Program   Long-Term Disability Insurance (LTD)</vt:lpstr>
      <vt:lpstr>  The Open Enrollment Process</vt:lpstr>
      <vt:lpstr>  Family Member Eligibility</vt:lpstr>
      <vt:lpstr>Information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2015-06-01T16:29:55Z</dcterms:created>
  <dcterms:modified xsi:type="dcterms:W3CDTF">2024-08-26T20:51:21Z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